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7"/>
  </p:notesMasterIdLst>
  <p:sldIdLst>
    <p:sldId id="256" r:id="rId2"/>
    <p:sldId id="257" r:id="rId3"/>
    <p:sldId id="258" r:id="rId4"/>
    <p:sldId id="262" r:id="rId5"/>
    <p:sldId id="279" r:id="rId6"/>
    <p:sldId id="289" r:id="rId7"/>
    <p:sldId id="285" r:id="rId8"/>
    <p:sldId id="273" r:id="rId9"/>
    <p:sldId id="272" r:id="rId10"/>
    <p:sldId id="274" r:id="rId11"/>
    <p:sldId id="282" r:id="rId12"/>
    <p:sldId id="288" r:id="rId13"/>
    <p:sldId id="265" r:id="rId14"/>
    <p:sldId id="266" r:id="rId15"/>
    <p:sldId id="283" r:id="rId16"/>
    <p:sldId id="267" r:id="rId17"/>
    <p:sldId id="287" r:id="rId18"/>
    <p:sldId id="293" r:id="rId19"/>
    <p:sldId id="290" r:id="rId20"/>
    <p:sldId id="292" r:id="rId21"/>
    <p:sldId id="268" r:id="rId22"/>
    <p:sldId id="275" r:id="rId23"/>
    <p:sldId id="277" r:id="rId24"/>
    <p:sldId id="284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5309D0-007E-9BE7-364F-83E4AB315B11}" name="MATTHEW HETHERINGTON" initials="MH" userId="MATTHEW HETHERINGTON" providerId="None"/>
  <p188:author id="{004BBBDD-4008-4B95-902E-A70D7D2085D1}" name="Christelle Guedot" initials="CG" userId="S::guedot@wisc.edu::e94288c3-d2c9-4b33-ace8-c03f22ff419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FC4"/>
    <a:srgbClr val="F87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6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77BE6-5776-4BE6-A576-CB857071DF41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C47AE-A805-4A4B-A589-A9B406D72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48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94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8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9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84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53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4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38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7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4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8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8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3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28" r:id="rId6"/>
    <p:sldLayoutId id="2147483724" r:id="rId7"/>
    <p:sldLayoutId id="2147483725" r:id="rId8"/>
    <p:sldLayoutId id="2147483726" r:id="rId9"/>
    <p:sldLayoutId id="2147483727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1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utterfly on a leaf&#10;&#10;Description automatically generated with medium confidence">
            <a:extLst>
              <a:ext uri="{FF2B5EF4-FFF2-40B4-BE49-F238E27FC236}">
                <a16:creationId xmlns:a16="http://schemas.microsoft.com/office/drawing/2014/main" id="{13A5B418-C790-49C9-A5CC-1DBA9DD691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15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31" name="Rectangle 23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9404B-3EDA-41DC-9BAC-5277869C2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015359"/>
            <a:ext cx="4023360" cy="3511848"/>
          </a:xfrm>
        </p:spPr>
        <p:txBody>
          <a:bodyPr anchor="b">
            <a:noAutofit/>
          </a:bodyPr>
          <a:lstStyle/>
          <a:p>
            <a:r>
              <a:rPr lang="en-US" sz="3600" dirty="0"/>
              <a:t>Alfalfa Perimeter Strips Reduce Tarnished Plant Bug Populations in June-Bearing Strawberry Fields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96EB78-8B75-46AF-A5F4-A31D49953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r>
              <a:rPr lang="en-US" dirty="0"/>
              <a:t>Matt Hetherington and Christelle </a:t>
            </a:r>
            <a:r>
              <a:rPr lang="en-US" dirty="0" err="1"/>
              <a:t>Guédot</a:t>
            </a:r>
            <a:endParaRPr lang="en-US" dirty="0"/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5" descr="A picture containing food, drawing&#10;&#10;Description generated with very high confidence">
            <a:extLst>
              <a:ext uri="{FF2B5EF4-FFF2-40B4-BE49-F238E27FC236}">
                <a16:creationId xmlns:a16="http://schemas.microsoft.com/office/drawing/2014/main" id="{357A7E10-A98C-4C44-ADB9-8177DFC714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" t="23780" r="366" b="23780"/>
          <a:stretch/>
        </p:blipFill>
        <p:spPr>
          <a:xfrm>
            <a:off x="9003375" y="0"/>
            <a:ext cx="3188605" cy="10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72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68FE0-E099-47E1-988E-9C457A62B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Cultural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5534C-F042-4935-8A33-7ACE4AFCA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Control broadleaf weeds early</a:t>
            </a:r>
          </a:p>
          <a:p>
            <a:pPr marL="0" indent="0">
              <a:buNone/>
            </a:pPr>
            <a:r>
              <a:rPr lang="en-US" sz="2800" dirty="0"/>
              <a:t>Avoid mowing weeds during bud swell, bloom, or early fruit set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Trap crops?</a:t>
            </a:r>
          </a:p>
        </p:txBody>
      </p:sp>
    </p:spTree>
    <p:extLst>
      <p:ext uri="{BB962C8B-B14F-4D97-AF65-F5344CB8AC3E}">
        <p14:creationId xmlns:p14="http://schemas.microsoft.com/office/powerpoint/2010/main" val="41592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F44879F-6698-4394-89D4-7B3CDB92E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!!Rectangle">
            <a:extLst>
              <a:ext uri="{FF2B5EF4-FFF2-40B4-BE49-F238E27FC236}">
                <a16:creationId xmlns:a16="http://schemas.microsoft.com/office/drawing/2014/main" id="{C65FD3B2-577C-49A0-B40E-4845C5D59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Picture 4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502090C1-77BF-4856-9F6A-AA32E443CB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2" b="1520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C880DB-AC3C-43EF-A3E8-47350B4B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Trap Cropping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0B5DEA-ADF6-4BA5-9307-147F0A468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8680" y="2898648"/>
            <a:ext cx="10506456" cy="18288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83982"/>
            <a:ext cx="1873457" cy="137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8388D-3F3C-4B23-A1FF-F189FEDC7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FFFF"/>
                </a:solidFill>
                <a:effectLst/>
              </a:rPr>
              <a:t>Trap crops are plant stands that are deployed to attract, divert, intercept, and/or retain targeted insects or the pathogens they vector in order to reduce damage to the main crop.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53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F44879F-6698-4394-89D4-7B3CDB92E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!!Rectangle">
            <a:extLst>
              <a:ext uri="{FF2B5EF4-FFF2-40B4-BE49-F238E27FC236}">
                <a16:creationId xmlns:a16="http://schemas.microsoft.com/office/drawing/2014/main" id="{C65FD3B2-577C-49A0-B40E-4845C5D59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Picture 4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502090C1-77BF-4856-9F6A-AA32E443CB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2" b="1520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C880DB-AC3C-43EF-A3E8-47350B4B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Trap Cropping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0B5DEA-ADF6-4BA5-9307-147F0A468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8680" y="2898648"/>
            <a:ext cx="10506456" cy="18288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83982"/>
            <a:ext cx="1873457" cy="137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8388D-3F3C-4B23-A1FF-F189FEDC7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2"/>
                </a:solidFill>
              </a:rPr>
              <a:t>TPB populations tend to be high in alfalfa early in the season in the Midwest.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2"/>
                </a:solidFill>
              </a:rPr>
              <a:t>Alfalfa trap cropping has shown promise with other </a:t>
            </a:r>
            <a:r>
              <a:rPr lang="en-US" sz="2800" b="1" i="1" dirty="0">
                <a:solidFill>
                  <a:schemeClr val="bg2"/>
                </a:solidFill>
              </a:rPr>
              <a:t>Lygus</a:t>
            </a:r>
            <a:r>
              <a:rPr lang="en-US" sz="2800" i="1" dirty="0">
                <a:solidFill>
                  <a:schemeClr val="bg2"/>
                </a:solidFill>
              </a:rPr>
              <a:t> </a:t>
            </a:r>
            <a:r>
              <a:rPr lang="en-US" sz="2800" dirty="0">
                <a:solidFill>
                  <a:schemeClr val="bg2"/>
                </a:solidFill>
              </a:rPr>
              <a:t>species in California and Europe.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2"/>
                </a:solidFill>
              </a:rPr>
              <a:t>Has not been tested for TPB.</a:t>
            </a:r>
            <a:endParaRPr lang="en-US" sz="20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97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3B447-2913-41C9-8953-341C0F94F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E6F94-65B1-45C2-BA8C-3620D1030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cs typeface="Calibri"/>
              </a:rPr>
              <a:t>TPB exhibits a preference for alfalfa and this preference can be exploited to improve management in Wisconsin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8" descr="A close up of a flower garden&#10;&#10;Description generated with very high confidence">
            <a:extLst>
              <a:ext uri="{FF2B5EF4-FFF2-40B4-BE49-F238E27FC236}">
                <a16:creationId xmlns:a16="http://schemas.microsoft.com/office/drawing/2014/main" id="{6B8CCDBD-73C1-4CB6-B343-7EA418AC6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704" y="3880023"/>
            <a:ext cx="3830987" cy="2881449"/>
          </a:xfrm>
          <a:prstGeom prst="rect">
            <a:avLst/>
          </a:prstGeom>
          <a:ln w="127000" cap="sq">
            <a:solidFill>
              <a:srgbClr val="7030A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30" descr="A close up of a plant&#10;&#10;Description generated with very high confidence">
            <a:extLst>
              <a:ext uri="{FF2B5EF4-FFF2-40B4-BE49-F238E27FC236}">
                <a16:creationId xmlns:a16="http://schemas.microsoft.com/office/drawing/2014/main" id="{45FED2EC-BFB6-407B-B608-64BADC857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51" t="-376" r="10742" b="20819"/>
          <a:stretch/>
        </p:blipFill>
        <p:spPr>
          <a:xfrm>
            <a:off x="129309" y="3898900"/>
            <a:ext cx="3830987" cy="2843697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3" descr="A insect on a white background&#10;&#10;Description generated with very high confidence">
            <a:extLst>
              <a:ext uri="{FF2B5EF4-FFF2-40B4-BE49-F238E27FC236}">
                <a16:creationId xmlns:a16="http://schemas.microsoft.com/office/drawing/2014/main" id="{D3F2DE6C-5743-4D0A-85FA-6B3BA850C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4020147"/>
            <a:ext cx="2743200" cy="260119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DCA0D59-87B1-4A3C-BF1D-5AF6029A585F}"/>
              </a:ext>
            </a:extLst>
          </p:cNvPr>
          <p:cNvSpPr/>
          <p:nvPr/>
        </p:nvSpPr>
        <p:spPr>
          <a:xfrm>
            <a:off x="6939235" y="4020147"/>
            <a:ext cx="1835726" cy="75045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9A304A0-F8B5-4680-8647-5EEE9993EEA3}"/>
              </a:ext>
            </a:extLst>
          </p:cNvPr>
          <p:cNvSpPr/>
          <p:nvPr/>
        </p:nvSpPr>
        <p:spPr>
          <a:xfrm rot="10800000">
            <a:off x="3653442" y="4395373"/>
            <a:ext cx="1293113" cy="17662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20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ADDB4-6D7C-4C1D-BF83-D436717A0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1F88F-E196-4957-9A1C-0832D6355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68" y="2103120"/>
            <a:ext cx="5234432" cy="4656836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0.25-acre paired strawberry plots</a:t>
            </a:r>
          </a:p>
          <a:p>
            <a:pPr marL="0" indent="0">
              <a:buNone/>
            </a:pPr>
            <a:r>
              <a:rPr lang="en-US" sz="2800" dirty="0"/>
              <a:t>Separated by 0.125-acre buffers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Treatment = 0.5m strip of alfalfa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1A811-3F03-44CB-9E7B-DEDF46309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86" y="2103120"/>
            <a:ext cx="5254410" cy="45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18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6" descr="A tall green grass&#10;&#10;Description automatically generated">
            <a:extLst>
              <a:ext uri="{FF2B5EF4-FFF2-40B4-BE49-F238E27FC236}">
                <a16:creationId xmlns:a16="http://schemas.microsoft.com/office/drawing/2014/main" id="{82385F6C-0808-4255-A8ED-DA120381B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3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Picture 6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CAED4952-8F42-45C6-B04F-FE186290ED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3" r="1723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557B00-FAB8-432C-8517-B9F2E6B9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52" y="384967"/>
            <a:ext cx="4270582" cy="1917701"/>
          </a:xfrm>
        </p:spPr>
        <p:txBody>
          <a:bodyPr anchor="ctr">
            <a:noAutofit/>
          </a:bodyPr>
          <a:lstStyle/>
          <a:p>
            <a:r>
              <a:rPr lang="en-US" sz="3600" dirty="0"/>
              <a:t>Plot Establishment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30CD2-DEBD-493F-94C3-24D965DD9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07" y="2280058"/>
            <a:ext cx="3695700" cy="4550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Transplanted mature alfalfa plants every 0.3m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Seeded strip interior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 farms in South WI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3F0DE2-E5C3-4707-84AB-6DBC5A0820A1}"/>
              </a:ext>
            </a:extLst>
          </p:cNvPr>
          <p:cNvCxnSpPr/>
          <p:nvPr/>
        </p:nvCxnSpPr>
        <p:spPr>
          <a:xfrm>
            <a:off x="5232400" y="1670770"/>
            <a:ext cx="370105" cy="51872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1F4E5F-5616-4EBF-BD59-53AD61B2EB09}"/>
              </a:ext>
            </a:extLst>
          </p:cNvPr>
          <p:cNvCxnSpPr/>
          <p:nvPr/>
        </p:nvCxnSpPr>
        <p:spPr>
          <a:xfrm>
            <a:off x="5465322" y="1670770"/>
            <a:ext cx="2052948" cy="46284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442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EEE92-B8E3-4AEC-B7D6-34B6139EB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3600" dirty="0"/>
              <a:t>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C2608-27D3-40FE-9B16-57A0382C0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57" y="2192180"/>
            <a:ext cx="6208212" cy="4462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Weekly sampling (May-July)</a:t>
            </a:r>
          </a:p>
          <a:p>
            <a:pPr marL="0" indent="0">
              <a:buNone/>
            </a:pPr>
            <a:r>
              <a:rPr lang="en-US" sz="2800" dirty="0"/>
              <a:t>20 sweeps from the centermost 10m of each row</a:t>
            </a:r>
          </a:p>
          <a:p>
            <a:pPr lvl="1"/>
            <a:r>
              <a:rPr lang="en-US" dirty="0"/>
              <a:t>Perimeter Row</a:t>
            </a:r>
          </a:p>
          <a:p>
            <a:pPr lvl="1"/>
            <a:r>
              <a:rPr lang="en-US" dirty="0"/>
              <a:t>Strawberry 1, 2, 3, and 10</a:t>
            </a:r>
          </a:p>
          <a:p>
            <a:pPr marL="0" indent="0">
              <a:buNone/>
            </a:pPr>
            <a:r>
              <a:rPr lang="en-US" sz="2800" dirty="0"/>
              <a:t>Clear sticky cards and Pitfall traps</a:t>
            </a:r>
          </a:p>
          <a:p>
            <a:pPr lvl="1"/>
            <a:r>
              <a:rPr lang="en-US" dirty="0"/>
              <a:t>Perimeter</a:t>
            </a:r>
          </a:p>
          <a:p>
            <a:pPr lvl="1"/>
            <a:r>
              <a:rPr lang="en-US" dirty="0"/>
              <a:t>Rows 2 and 10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3563F0C-6D50-4E4E-AE28-DED7315451E8}"/>
              </a:ext>
            </a:extLst>
          </p:cNvPr>
          <p:cNvGrpSpPr/>
          <p:nvPr/>
        </p:nvGrpSpPr>
        <p:grpSpPr>
          <a:xfrm>
            <a:off x="6407296" y="-10150"/>
            <a:ext cx="5666547" cy="6857990"/>
            <a:chOff x="6477363" y="3490"/>
            <a:chExt cx="5666547" cy="6857990"/>
          </a:xfrm>
        </p:grpSpPr>
        <p:pic>
          <p:nvPicPr>
            <p:cNvPr id="41" name="Picture 40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BB696CC7-9136-40FB-BFF9-58A3AF1C5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1"/>
            <a:stretch/>
          </p:blipFill>
          <p:spPr>
            <a:xfrm>
              <a:off x="6477363" y="3490"/>
              <a:ext cx="5666547" cy="685799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D0C1200-0DB6-4273-A220-221469681E22}"/>
                </a:ext>
              </a:extLst>
            </p:cNvPr>
            <p:cNvSpPr txBox="1"/>
            <p:nvPr/>
          </p:nvSpPr>
          <p:spPr>
            <a:xfrm>
              <a:off x="7543760" y="324433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B3EFB93-061D-4022-BB1B-47D2EA4583E3}"/>
                </a:ext>
              </a:extLst>
            </p:cNvPr>
            <p:cNvSpPr txBox="1"/>
            <p:nvPr/>
          </p:nvSpPr>
          <p:spPr>
            <a:xfrm>
              <a:off x="7845446" y="324433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C1B367C-17BC-42A5-8B9E-8D5C2FB7CB5E}"/>
                </a:ext>
              </a:extLst>
            </p:cNvPr>
            <p:cNvSpPr txBox="1"/>
            <p:nvPr/>
          </p:nvSpPr>
          <p:spPr>
            <a:xfrm>
              <a:off x="8124055" y="324433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7D58E0B-EA1B-421C-B611-FB0847D4F8F8}"/>
                </a:ext>
              </a:extLst>
            </p:cNvPr>
            <p:cNvSpPr txBox="1"/>
            <p:nvPr/>
          </p:nvSpPr>
          <p:spPr>
            <a:xfrm>
              <a:off x="8477358" y="3244334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5EB985D-2B1E-4C6A-A68B-0CD78F6A0F9B}"/>
                </a:ext>
              </a:extLst>
            </p:cNvPr>
            <p:cNvSpPr txBox="1"/>
            <p:nvPr/>
          </p:nvSpPr>
          <p:spPr>
            <a:xfrm>
              <a:off x="8821870" y="324433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3A46F1B-6840-45F8-8D4D-C7FDB03A82F7}"/>
                </a:ext>
              </a:extLst>
            </p:cNvPr>
            <p:cNvSpPr txBox="1"/>
            <p:nvPr/>
          </p:nvSpPr>
          <p:spPr>
            <a:xfrm>
              <a:off x="9388833" y="324433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DFFF11A-60FD-41E4-BB45-6E644AAE942C}"/>
                </a:ext>
              </a:extLst>
            </p:cNvPr>
            <p:cNvSpPr txBox="1"/>
            <p:nvPr/>
          </p:nvSpPr>
          <p:spPr>
            <a:xfrm>
              <a:off x="9833650" y="3244334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BCAC84F-7353-4DC1-83A9-ACD45600FCB0}"/>
                </a:ext>
              </a:extLst>
            </p:cNvPr>
            <p:cNvSpPr txBox="1"/>
            <p:nvPr/>
          </p:nvSpPr>
          <p:spPr>
            <a:xfrm>
              <a:off x="10236989" y="324433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7D212B7-44A6-4BAA-8862-70F830E8737C}"/>
                </a:ext>
              </a:extLst>
            </p:cNvPr>
            <p:cNvSpPr txBox="1"/>
            <p:nvPr/>
          </p:nvSpPr>
          <p:spPr>
            <a:xfrm>
              <a:off x="10510988" y="324433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D453B0E-91F0-4D11-B203-43103E885AD4}"/>
                </a:ext>
              </a:extLst>
            </p:cNvPr>
            <p:cNvSpPr txBox="1"/>
            <p:nvPr/>
          </p:nvSpPr>
          <p:spPr>
            <a:xfrm>
              <a:off x="10834200" y="324433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A8C5A6EC-43C7-4B8D-98FA-9A97EC1AFABA}"/>
              </a:ext>
            </a:extLst>
          </p:cNvPr>
          <p:cNvSpPr/>
          <p:nvPr/>
        </p:nvSpPr>
        <p:spPr>
          <a:xfrm>
            <a:off x="6477363" y="1282700"/>
            <a:ext cx="5666547" cy="9525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40E143E-3CE7-4B03-8FEA-11ECBE010B35}"/>
              </a:ext>
            </a:extLst>
          </p:cNvPr>
          <p:cNvSpPr/>
          <p:nvPr/>
        </p:nvSpPr>
        <p:spPr>
          <a:xfrm>
            <a:off x="6477363" y="4632452"/>
            <a:ext cx="5666547" cy="9525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91622A0-468D-41C3-A2FA-7C2276938091}"/>
              </a:ext>
            </a:extLst>
          </p:cNvPr>
          <p:cNvSpPr txBox="1"/>
          <p:nvPr/>
        </p:nvSpPr>
        <p:spPr>
          <a:xfrm>
            <a:off x="8927026" y="1555656"/>
            <a:ext cx="627095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10m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E91F2E-7A9D-4FFE-B207-52DF94D05CDB}"/>
              </a:ext>
            </a:extLst>
          </p:cNvPr>
          <p:cNvCxnSpPr>
            <a:stCxn id="63" idx="0"/>
          </p:cNvCxnSpPr>
          <p:nvPr/>
        </p:nvCxnSpPr>
        <p:spPr>
          <a:xfrm flipH="1" flipV="1">
            <a:off x="9240573" y="1264072"/>
            <a:ext cx="1" cy="29158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7960E30-05E9-4D0E-B7B0-A5DECF94A66D}"/>
              </a:ext>
            </a:extLst>
          </p:cNvPr>
          <p:cNvCxnSpPr/>
          <p:nvPr/>
        </p:nvCxnSpPr>
        <p:spPr>
          <a:xfrm flipH="1" flipV="1">
            <a:off x="9240572" y="1900596"/>
            <a:ext cx="1" cy="29158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149254B-BCFE-469F-A69A-9A71A653C033}"/>
              </a:ext>
            </a:extLst>
          </p:cNvPr>
          <p:cNvSpPr txBox="1"/>
          <p:nvPr/>
        </p:nvSpPr>
        <p:spPr>
          <a:xfrm>
            <a:off x="8927024" y="4946220"/>
            <a:ext cx="627095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10m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8AE6A8A-6480-4BBB-837E-93545958C9B4}"/>
              </a:ext>
            </a:extLst>
          </p:cNvPr>
          <p:cNvCxnSpPr/>
          <p:nvPr/>
        </p:nvCxnSpPr>
        <p:spPr>
          <a:xfrm flipH="1" flipV="1">
            <a:off x="9250669" y="4643544"/>
            <a:ext cx="1" cy="291584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3214558-623A-4BC4-A06E-841E0D2CFF5D}"/>
              </a:ext>
            </a:extLst>
          </p:cNvPr>
          <p:cNvCxnSpPr/>
          <p:nvPr/>
        </p:nvCxnSpPr>
        <p:spPr>
          <a:xfrm flipH="1" flipV="1">
            <a:off x="9240570" y="5326644"/>
            <a:ext cx="1" cy="291584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485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21479-1E94-4D7E-8DA5-EF570DC04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36" y="489336"/>
            <a:ext cx="4218431" cy="110642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TPB Density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80996-9654-4D97-A0EE-7D92C336BE0F}"/>
              </a:ext>
            </a:extLst>
          </p:cNvPr>
          <p:cNvSpPr txBox="1"/>
          <p:nvPr/>
        </p:nvSpPr>
        <p:spPr>
          <a:xfrm>
            <a:off x="7543802" y="1781599"/>
            <a:ext cx="421843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TPB density was significantly reduced in all trap cropped strawberry rows compared to control</a:t>
            </a:r>
          </a:p>
          <a:p>
            <a:endParaRPr lang="en-US" sz="2400" dirty="0"/>
          </a:p>
          <a:p>
            <a:r>
              <a:rPr lang="en-US" sz="2400" dirty="0"/>
              <a:t>TPB density significantly higher in alfalfa compared to strawberry</a:t>
            </a:r>
          </a:p>
          <a:p>
            <a:endParaRPr lang="en-US" sz="2400" dirty="0"/>
          </a:p>
          <a:p>
            <a:r>
              <a:rPr lang="en-US" sz="2400" dirty="0"/>
              <a:t>No differences within control plots</a:t>
            </a:r>
          </a:p>
          <a:p>
            <a:endParaRPr lang="en-US" sz="2800" dirty="0"/>
          </a:p>
        </p:txBody>
      </p:sp>
      <p:pic>
        <p:nvPicPr>
          <p:cNvPr id="14" name="Picture 2" descr="lovesvgdesign svg">
            <a:extLst>
              <a:ext uri="{FF2B5EF4-FFF2-40B4-BE49-F238E27FC236}">
                <a16:creationId xmlns:a16="http://schemas.microsoft.com/office/drawing/2014/main" id="{DDB319A3-690E-C25B-AC93-5BCF45442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88" y="598458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ovesvgdesign svg">
            <a:extLst>
              <a:ext uri="{FF2B5EF4-FFF2-40B4-BE49-F238E27FC236}">
                <a16:creationId xmlns:a16="http://schemas.microsoft.com/office/drawing/2014/main" id="{F5BB5660-91E0-F24F-76AB-2821FEE89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43" y="598458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ovesvgdesign svg">
            <a:extLst>
              <a:ext uri="{FF2B5EF4-FFF2-40B4-BE49-F238E27FC236}">
                <a16:creationId xmlns:a16="http://schemas.microsoft.com/office/drawing/2014/main" id="{49403655-1BCF-6726-6F71-4AAE4AA36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352" y="598458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ovesvgdesign svg">
            <a:extLst>
              <a:ext uri="{FF2B5EF4-FFF2-40B4-BE49-F238E27FC236}">
                <a16:creationId xmlns:a16="http://schemas.microsoft.com/office/drawing/2014/main" id="{CF4D6B7A-DE2B-5D4F-59C3-E75888B48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57128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F0373C7-3913-11E1-96E1-C60E57EDF83E}"/>
              </a:ext>
            </a:extLst>
          </p:cNvPr>
          <p:cNvGrpSpPr/>
          <p:nvPr/>
        </p:nvGrpSpPr>
        <p:grpSpPr>
          <a:xfrm>
            <a:off x="1018286" y="598458"/>
            <a:ext cx="548640" cy="406400"/>
            <a:chOff x="3454400" y="787400"/>
            <a:chExt cx="5283200" cy="5283200"/>
          </a:xfrm>
        </p:grpSpPr>
        <p:pic>
          <p:nvPicPr>
            <p:cNvPr id="19" name="Picture 4" descr="Alfalfa Flowers Vector Illustration Stock Illustration - Download Image Now  - iStock">
              <a:extLst>
                <a:ext uri="{FF2B5EF4-FFF2-40B4-BE49-F238E27FC236}">
                  <a16:creationId xmlns:a16="http://schemas.microsoft.com/office/drawing/2014/main" id="{37DCEE1A-A13A-B11C-D6E3-5BD0C8D9AC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400" y="787400"/>
              <a:ext cx="5283200" cy="528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01DB52-C05D-3241-81F2-715810794FA1}"/>
                </a:ext>
              </a:extLst>
            </p:cNvPr>
            <p:cNvSpPr/>
            <p:nvPr/>
          </p:nvSpPr>
          <p:spPr>
            <a:xfrm>
              <a:off x="3757408" y="967783"/>
              <a:ext cx="1796937" cy="9896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Chart, bar chart, box and whisker chart&#10;&#10;Description automatically generated">
            <a:extLst>
              <a:ext uri="{FF2B5EF4-FFF2-40B4-BE49-F238E27FC236}">
                <a16:creationId xmlns:a16="http://schemas.microsoft.com/office/drawing/2014/main" id="{344BFC99-3A14-ACC4-FD3C-A1C384BF7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4" y="899702"/>
            <a:ext cx="7309104" cy="5488405"/>
          </a:xfrm>
          <a:prstGeom prst="rect">
            <a:avLst/>
          </a:prstGeom>
        </p:spPr>
      </p:pic>
      <p:pic>
        <p:nvPicPr>
          <p:cNvPr id="22" name="Picture 2" descr="lovesvgdesign svg">
            <a:extLst>
              <a:ext uri="{FF2B5EF4-FFF2-40B4-BE49-F238E27FC236}">
                <a16:creationId xmlns:a16="http://schemas.microsoft.com/office/drawing/2014/main" id="{D76EAC5C-5D54-DDF0-DE32-3130A6FBF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88" y="537498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lovesvgdesign svg">
            <a:extLst>
              <a:ext uri="{FF2B5EF4-FFF2-40B4-BE49-F238E27FC236}">
                <a16:creationId xmlns:a16="http://schemas.microsoft.com/office/drawing/2014/main" id="{92A6E772-BF11-8984-7DAA-4AE0836CE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43" y="537498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lovesvgdesign svg">
            <a:extLst>
              <a:ext uri="{FF2B5EF4-FFF2-40B4-BE49-F238E27FC236}">
                <a16:creationId xmlns:a16="http://schemas.microsoft.com/office/drawing/2014/main" id="{8234B626-3E5B-85D1-9A8D-1A1886E27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352" y="537498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lovesvgdesign svg">
            <a:extLst>
              <a:ext uri="{FF2B5EF4-FFF2-40B4-BE49-F238E27FC236}">
                <a16:creationId xmlns:a16="http://schemas.microsoft.com/office/drawing/2014/main" id="{67EEA1D4-75FC-AA3C-101B-8A496ACEE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51032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4BCD4B6-6D8D-134A-B03C-E88880932FB6}"/>
              </a:ext>
            </a:extLst>
          </p:cNvPr>
          <p:cNvGrpSpPr/>
          <p:nvPr/>
        </p:nvGrpSpPr>
        <p:grpSpPr>
          <a:xfrm>
            <a:off x="1018286" y="537498"/>
            <a:ext cx="548640" cy="406400"/>
            <a:chOff x="3454400" y="787400"/>
            <a:chExt cx="5283200" cy="5283200"/>
          </a:xfrm>
        </p:grpSpPr>
        <p:pic>
          <p:nvPicPr>
            <p:cNvPr id="27" name="Picture 4" descr="Alfalfa Flowers Vector Illustration Stock Illustration - Download Image Now  - iStock">
              <a:extLst>
                <a:ext uri="{FF2B5EF4-FFF2-40B4-BE49-F238E27FC236}">
                  <a16:creationId xmlns:a16="http://schemas.microsoft.com/office/drawing/2014/main" id="{E483DC40-FFA7-E828-C4B6-0A86CA5701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400" y="787400"/>
              <a:ext cx="5283200" cy="528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66A9DF0-EBC9-9057-ED3B-1F7446E9B659}"/>
                </a:ext>
              </a:extLst>
            </p:cNvPr>
            <p:cNvSpPr/>
            <p:nvPr/>
          </p:nvSpPr>
          <p:spPr>
            <a:xfrm>
              <a:off x="3757408" y="967783"/>
              <a:ext cx="1796937" cy="9896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0450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BA77E-655B-5B2E-147F-5F9CDC27D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Movement between strawberry and alfalfa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50E6F-27F8-B3DA-1D16-4AC6CAA8B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001" y="2238267"/>
            <a:ext cx="8351046" cy="44331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Alfalfa is a high-quality TPB host and may become a source of infestation.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conducted an experiment to assess the extent and direction of movement between alfalfa strips and adjacent strawberries.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D87DEC9-40BD-1919-44E3-A922F6CF87D0}"/>
              </a:ext>
            </a:extLst>
          </p:cNvPr>
          <p:cNvGrpSpPr/>
          <p:nvPr/>
        </p:nvGrpSpPr>
        <p:grpSpPr>
          <a:xfrm>
            <a:off x="9105929" y="2205951"/>
            <a:ext cx="1828800" cy="1370369"/>
            <a:chOff x="587737" y="4748797"/>
            <a:chExt cx="2321252" cy="1626141"/>
          </a:xfrm>
        </p:grpSpPr>
        <p:pic>
          <p:nvPicPr>
            <p:cNvPr id="4" name="Picture 2" descr="lovesvgdesign svg">
              <a:extLst>
                <a:ext uri="{FF2B5EF4-FFF2-40B4-BE49-F238E27FC236}">
                  <a16:creationId xmlns:a16="http://schemas.microsoft.com/office/drawing/2014/main" id="{09CB11A2-9289-42FC-AF30-CF66A4520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1062" y="4800032"/>
              <a:ext cx="1017927" cy="1017927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D786625-626B-0F58-6311-1A653609BAAB}"/>
                </a:ext>
              </a:extLst>
            </p:cNvPr>
            <p:cNvGrpSpPr/>
            <p:nvPr/>
          </p:nvGrpSpPr>
          <p:grpSpPr>
            <a:xfrm>
              <a:off x="587737" y="4748797"/>
              <a:ext cx="1055662" cy="1017927"/>
              <a:chOff x="3454403" y="787398"/>
              <a:chExt cx="5283201" cy="5283198"/>
            </a:xfrm>
          </p:grpSpPr>
          <p:pic>
            <p:nvPicPr>
              <p:cNvPr id="6" name="Picture 4" descr="Alfalfa Flowers Vector Illustration Stock Illustration - Download Image Now  - iStock">
                <a:extLst>
                  <a:ext uri="{FF2B5EF4-FFF2-40B4-BE49-F238E27FC236}">
                    <a16:creationId xmlns:a16="http://schemas.microsoft.com/office/drawing/2014/main" id="{6BC1DEC9-7489-D7E2-BE31-2AE4874B76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4403" y="787398"/>
                <a:ext cx="5283201" cy="5283198"/>
              </a:xfrm>
              <a:prstGeom prst="rect">
                <a:avLst/>
              </a:prstGeom>
              <a:noFill/>
              <a:ln w="381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4A1C480-7AAB-88F4-85DF-723D44245521}"/>
                  </a:ext>
                </a:extLst>
              </p:cNvPr>
              <p:cNvSpPr/>
              <p:nvPr/>
            </p:nvSpPr>
            <p:spPr>
              <a:xfrm>
                <a:off x="3757408" y="967783"/>
                <a:ext cx="1796937" cy="989605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 descr="Bugs Found on Flowers and Foliage | NC State Extension Publications">
              <a:extLst>
                <a:ext uri="{FF2B5EF4-FFF2-40B4-BE49-F238E27FC236}">
                  <a16:creationId xmlns:a16="http://schemas.microsoft.com/office/drawing/2014/main" id="{FF36A964-3D57-16DA-F76E-CF49304F99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/>
          </p:blipFill>
          <p:spPr bwMode="auto">
            <a:xfrm flipH="1">
              <a:off x="925714" y="5790250"/>
              <a:ext cx="379707" cy="584688"/>
            </a:xfrm>
            <a:prstGeom prst="rect">
              <a:avLst/>
            </a:prstGeom>
            <a:noFill/>
            <a:ln w="28575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 descr="Bugs Found on Flowers and Foliage | NC State Extension Publications">
              <a:extLst>
                <a:ext uri="{FF2B5EF4-FFF2-40B4-BE49-F238E27FC236}">
                  <a16:creationId xmlns:a16="http://schemas.microsoft.com/office/drawing/2014/main" id="{A96BE116-C52E-F005-B637-8C278B82F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/>
          </p:blipFill>
          <p:spPr bwMode="auto">
            <a:xfrm flipH="1">
              <a:off x="2252334" y="5790250"/>
              <a:ext cx="379707" cy="584688"/>
            </a:xfrm>
            <a:prstGeom prst="rect">
              <a:avLst/>
            </a:prstGeom>
            <a:noFill/>
            <a:ln w="28575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4DAAA97E-E3A4-69E5-B98C-B39320F55E6F}"/>
                </a:ext>
              </a:extLst>
            </p:cNvPr>
            <p:cNvSpPr/>
            <p:nvPr/>
          </p:nvSpPr>
          <p:spPr>
            <a:xfrm>
              <a:off x="1419061" y="5770249"/>
              <a:ext cx="719633" cy="58468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00BF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870B35-C8AC-0013-92C4-CD80A7F0C81F}"/>
              </a:ext>
            </a:extLst>
          </p:cNvPr>
          <p:cNvGrpSpPr/>
          <p:nvPr/>
        </p:nvGrpSpPr>
        <p:grpSpPr>
          <a:xfrm>
            <a:off x="9105929" y="3724989"/>
            <a:ext cx="1828800" cy="1371600"/>
            <a:chOff x="4217016" y="4748797"/>
            <a:chExt cx="2340281" cy="1606140"/>
          </a:xfrm>
        </p:grpSpPr>
        <p:pic>
          <p:nvPicPr>
            <p:cNvPr id="13" name="Picture 2" descr="lovesvgdesign svg">
              <a:extLst>
                <a:ext uri="{FF2B5EF4-FFF2-40B4-BE49-F238E27FC236}">
                  <a16:creationId xmlns:a16="http://schemas.microsoft.com/office/drawing/2014/main" id="{875384F4-4EEE-B1DD-2B5D-9D700EF05B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9370" y="4800032"/>
              <a:ext cx="1017927" cy="1017927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917F15A-799C-B186-03A1-22A6B10EBC7B}"/>
                </a:ext>
              </a:extLst>
            </p:cNvPr>
            <p:cNvGrpSpPr/>
            <p:nvPr/>
          </p:nvGrpSpPr>
          <p:grpSpPr>
            <a:xfrm>
              <a:off x="4217016" y="4748797"/>
              <a:ext cx="1055662" cy="1017927"/>
              <a:chOff x="3454403" y="787398"/>
              <a:chExt cx="5283201" cy="5283198"/>
            </a:xfrm>
          </p:grpSpPr>
          <p:pic>
            <p:nvPicPr>
              <p:cNvPr id="15" name="Picture 4" descr="Alfalfa Flowers Vector Illustration Stock Illustration - Download Image Now  - iStock">
                <a:extLst>
                  <a:ext uri="{FF2B5EF4-FFF2-40B4-BE49-F238E27FC236}">
                    <a16:creationId xmlns:a16="http://schemas.microsoft.com/office/drawing/2014/main" id="{F29BC4E5-8847-5CC3-C4FA-BE2A68A079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4403" y="787398"/>
                <a:ext cx="5283201" cy="5283198"/>
              </a:xfrm>
              <a:prstGeom prst="rect">
                <a:avLst/>
              </a:prstGeom>
              <a:noFill/>
              <a:ln w="381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5C8681F-3E1C-3328-425E-34D410996C3F}"/>
                  </a:ext>
                </a:extLst>
              </p:cNvPr>
              <p:cNvSpPr/>
              <p:nvPr/>
            </p:nvSpPr>
            <p:spPr>
              <a:xfrm>
                <a:off x="3757408" y="967783"/>
                <a:ext cx="1796937" cy="989605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 descr="Bugs Found on Flowers and Foliage | NC State Extension Publications">
              <a:extLst>
                <a:ext uri="{FF2B5EF4-FFF2-40B4-BE49-F238E27FC236}">
                  <a16:creationId xmlns:a16="http://schemas.microsoft.com/office/drawing/2014/main" id="{7532FE88-BF3E-E413-5C73-AB894C228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/>
          </p:blipFill>
          <p:spPr bwMode="auto">
            <a:xfrm flipH="1">
              <a:off x="4573042" y="5770249"/>
              <a:ext cx="379707" cy="584688"/>
            </a:xfrm>
            <a:prstGeom prst="rect">
              <a:avLst/>
            </a:prstGeom>
            <a:noFill/>
            <a:ln w="28575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 descr="Bugs Found on Flowers and Foliage | NC State Extension Publications">
              <a:extLst>
                <a:ext uri="{FF2B5EF4-FFF2-40B4-BE49-F238E27FC236}">
                  <a16:creationId xmlns:a16="http://schemas.microsoft.com/office/drawing/2014/main" id="{DD36E6EB-8D87-8726-4196-633E806B2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/>
          </p:blipFill>
          <p:spPr bwMode="auto">
            <a:xfrm flipH="1">
              <a:off x="5888843" y="5744762"/>
              <a:ext cx="379707" cy="584688"/>
            </a:xfrm>
            <a:prstGeom prst="rect">
              <a:avLst/>
            </a:prstGeom>
            <a:noFill/>
            <a:ln w="28575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86882F33-67F8-99F5-25E1-CC875B36648A}"/>
                </a:ext>
              </a:extLst>
            </p:cNvPr>
            <p:cNvSpPr/>
            <p:nvPr/>
          </p:nvSpPr>
          <p:spPr>
            <a:xfrm rot="10800000">
              <a:off x="5060980" y="5744760"/>
              <a:ext cx="719633" cy="58468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00BF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B55997-387F-664A-061B-CB31FB5BA0ED}"/>
              </a:ext>
            </a:extLst>
          </p:cNvPr>
          <p:cNvGrpSpPr/>
          <p:nvPr/>
        </p:nvGrpSpPr>
        <p:grpSpPr>
          <a:xfrm>
            <a:off x="9105929" y="5299819"/>
            <a:ext cx="1828800" cy="1371600"/>
            <a:chOff x="8807177" y="4901197"/>
            <a:chExt cx="2321252" cy="1626141"/>
          </a:xfrm>
        </p:grpSpPr>
        <p:pic>
          <p:nvPicPr>
            <p:cNvPr id="20" name="Picture 2" descr="lovesvgdesign svg">
              <a:extLst>
                <a:ext uri="{FF2B5EF4-FFF2-40B4-BE49-F238E27FC236}">
                  <a16:creationId xmlns:a16="http://schemas.microsoft.com/office/drawing/2014/main" id="{CA42F1F6-F6A4-28B9-DE47-8DD1DC712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0502" y="4952432"/>
              <a:ext cx="1017927" cy="1017927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2E458B7-3CB0-AFC2-0D3B-DB1FB8A3ED9B}"/>
                </a:ext>
              </a:extLst>
            </p:cNvPr>
            <p:cNvGrpSpPr/>
            <p:nvPr/>
          </p:nvGrpSpPr>
          <p:grpSpPr>
            <a:xfrm>
              <a:off x="8807177" y="4901197"/>
              <a:ext cx="1055662" cy="1017927"/>
              <a:chOff x="3454403" y="787398"/>
              <a:chExt cx="5283201" cy="5283198"/>
            </a:xfrm>
          </p:grpSpPr>
          <p:pic>
            <p:nvPicPr>
              <p:cNvPr id="22" name="Picture 4" descr="Alfalfa Flowers Vector Illustration Stock Illustration - Download Image Now  - iStock">
                <a:extLst>
                  <a:ext uri="{FF2B5EF4-FFF2-40B4-BE49-F238E27FC236}">
                    <a16:creationId xmlns:a16="http://schemas.microsoft.com/office/drawing/2014/main" id="{9D5348FC-A2EB-1846-E7C7-21AFDFE320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4403" y="787398"/>
                <a:ext cx="5283201" cy="5283198"/>
              </a:xfrm>
              <a:prstGeom prst="rect">
                <a:avLst/>
              </a:prstGeom>
              <a:noFill/>
              <a:ln w="381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7C4FB1D-C68C-8AD5-873C-C6395F28C8B8}"/>
                  </a:ext>
                </a:extLst>
              </p:cNvPr>
              <p:cNvSpPr/>
              <p:nvPr/>
            </p:nvSpPr>
            <p:spPr>
              <a:xfrm>
                <a:off x="3757408" y="967783"/>
                <a:ext cx="1796937" cy="989605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23" descr="Bugs Found on Flowers and Foliage | NC State Extension Publications">
              <a:extLst>
                <a:ext uri="{FF2B5EF4-FFF2-40B4-BE49-F238E27FC236}">
                  <a16:creationId xmlns:a16="http://schemas.microsoft.com/office/drawing/2014/main" id="{557AC18E-04B4-82AB-EDA3-49AAD1A57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/>
          </p:blipFill>
          <p:spPr bwMode="auto">
            <a:xfrm flipH="1">
              <a:off x="9145154" y="5942650"/>
              <a:ext cx="379707" cy="584688"/>
            </a:xfrm>
            <a:prstGeom prst="rect">
              <a:avLst/>
            </a:prstGeom>
            <a:noFill/>
            <a:ln w="28575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Picture 24" descr="Bugs Found on Flowers and Foliage | NC State Extension Publications">
              <a:extLst>
                <a:ext uri="{FF2B5EF4-FFF2-40B4-BE49-F238E27FC236}">
                  <a16:creationId xmlns:a16="http://schemas.microsoft.com/office/drawing/2014/main" id="{C2248C18-5178-AC0E-4042-8603DF60A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/>
          </p:blipFill>
          <p:spPr bwMode="auto">
            <a:xfrm flipH="1">
              <a:off x="10471774" y="5942650"/>
              <a:ext cx="379707" cy="584688"/>
            </a:xfrm>
            <a:prstGeom prst="rect">
              <a:avLst/>
            </a:prstGeom>
            <a:noFill/>
            <a:ln w="28575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3C6EE91D-6DD1-3CA0-7B1C-B172B6A7D3AF}"/>
                </a:ext>
              </a:extLst>
            </p:cNvPr>
            <p:cNvSpPr/>
            <p:nvPr/>
          </p:nvSpPr>
          <p:spPr>
            <a:xfrm>
              <a:off x="9638501" y="5922649"/>
              <a:ext cx="719633" cy="21907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00BF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E84B9C19-B527-2D8D-CAA9-544CC79DEBDB}"/>
                </a:ext>
              </a:extLst>
            </p:cNvPr>
            <p:cNvSpPr/>
            <p:nvPr/>
          </p:nvSpPr>
          <p:spPr>
            <a:xfrm rot="10800000">
              <a:off x="9633091" y="6156170"/>
              <a:ext cx="719633" cy="21907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00BF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0074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6A75A6-1CA9-4227-AFD5-9C2617FF5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100" dirty="0"/>
              <a:t>Movement between strawberry and alfalfa</a:t>
            </a:r>
          </a:p>
        </p:txBody>
      </p:sp>
      <p:sp>
        <p:nvSpPr>
          <p:cNvPr id="38" name="Rectangle 3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80035-F419-45C9-A640-DB3306A60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974336" cy="3492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Non-fat milk (casein)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applied to 3 strawberry edge rows</a:t>
            </a:r>
          </a:p>
          <a:p>
            <a:pPr marL="0" indent="0">
              <a:buNone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25% egg white (ovalbumin) solution applied to the alfalfa strips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Insects were marked with proteins during spraying or via contact with sprayed vegetation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AA5B914-489C-9F4E-9CD9-032AF84A22D1}"/>
              </a:ext>
            </a:extLst>
          </p:cNvPr>
          <p:cNvGrpSpPr/>
          <p:nvPr/>
        </p:nvGrpSpPr>
        <p:grpSpPr>
          <a:xfrm>
            <a:off x="5385816" y="787268"/>
            <a:ext cx="6440433" cy="5228114"/>
            <a:chOff x="5385816" y="787268"/>
            <a:chExt cx="6440433" cy="5228114"/>
          </a:xfrm>
        </p:grpSpPr>
        <p:pic>
          <p:nvPicPr>
            <p:cNvPr id="5" name="Picture 4" descr="Bugs Found on Flowers and Foliage | NC State Extension Publications">
              <a:extLst>
                <a:ext uri="{FF2B5EF4-FFF2-40B4-BE49-F238E27FC236}">
                  <a16:creationId xmlns:a16="http://schemas.microsoft.com/office/drawing/2014/main" id="{1813FB55-F852-EA96-5F84-AF6BE902A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/>
          </p:blipFill>
          <p:spPr bwMode="auto">
            <a:xfrm flipH="1">
              <a:off x="5899470" y="5430694"/>
              <a:ext cx="379707" cy="584688"/>
            </a:xfrm>
            <a:prstGeom prst="rect">
              <a:avLst/>
            </a:prstGeom>
            <a:noFill/>
            <a:ln w="28575">
              <a:solidFill>
                <a:srgbClr val="00BFC4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 descr="Bugs Found on Flowers and Foliage | NC State Extension Publications">
              <a:extLst>
                <a:ext uri="{FF2B5EF4-FFF2-40B4-BE49-F238E27FC236}">
                  <a16:creationId xmlns:a16="http://schemas.microsoft.com/office/drawing/2014/main" id="{A4A04CB2-D3D8-0539-1ED9-BCD5EED41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/>
          </p:blipFill>
          <p:spPr bwMode="auto">
            <a:xfrm flipH="1">
              <a:off x="9784803" y="5430694"/>
              <a:ext cx="379707" cy="584688"/>
            </a:xfrm>
            <a:prstGeom prst="rect">
              <a:avLst/>
            </a:prstGeom>
            <a:noFill/>
            <a:ln w="28575">
              <a:solidFill>
                <a:srgbClr val="F8766D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 descr="Bugs Found on Flowers and Foliage | NC State Extension Publications">
              <a:extLst>
                <a:ext uri="{FF2B5EF4-FFF2-40B4-BE49-F238E27FC236}">
                  <a16:creationId xmlns:a16="http://schemas.microsoft.com/office/drawing/2014/main" id="{192063E4-10FD-469C-0AB8-BD67C7B88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/>
          </p:blipFill>
          <p:spPr bwMode="auto">
            <a:xfrm flipH="1">
              <a:off x="10956988" y="5430694"/>
              <a:ext cx="379707" cy="584688"/>
            </a:xfrm>
            <a:prstGeom prst="rect">
              <a:avLst/>
            </a:prstGeom>
            <a:noFill/>
            <a:ln w="28575">
              <a:solidFill>
                <a:srgbClr val="00BFC4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 descr="Bugs Found on Flowers and Foliage | NC State Extension Publications">
              <a:extLst>
                <a:ext uri="{FF2B5EF4-FFF2-40B4-BE49-F238E27FC236}">
                  <a16:creationId xmlns:a16="http://schemas.microsoft.com/office/drawing/2014/main" id="{F6B90F1E-A68A-1C63-67B6-97F23A67D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/>
          </p:blipFill>
          <p:spPr bwMode="auto">
            <a:xfrm flipH="1">
              <a:off x="7045313" y="5430694"/>
              <a:ext cx="379707" cy="584688"/>
            </a:xfrm>
            <a:prstGeom prst="rect">
              <a:avLst/>
            </a:prstGeom>
            <a:noFill/>
            <a:ln w="28575">
              <a:solidFill>
                <a:srgbClr val="F8766D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677B9E2-5652-0DA3-98EF-7B9B088D2ED4}"/>
                </a:ext>
              </a:extLst>
            </p:cNvPr>
            <p:cNvGrpSpPr/>
            <p:nvPr/>
          </p:nvGrpSpPr>
          <p:grpSpPr>
            <a:xfrm>
              <a:off x="5609718" y="1829401"/>
              <a:ext cx="5990116" cy="3444918"/>
              <a:chOff x="0" y="0"/>
              <a:chExt cx="3616325" cy="207645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A41BCF3-11FE-184C-E15D-34A06FF21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809750" y="0"/>
                <a:ext cx="1806575" cy="2076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Picture 23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C305F57C-7B24-D469-662A-E2953928F109}"/>
                  </a:ext>
                </a:extLst>
              </p:cNvPr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322" b="56240"/>
              <a:stretch/>
            </p:blipFill>
            <p:spPr bwMode="auto">
              <a:xfrm>
                <a:off x="0" y="0"/>
                <a:ext cx="1810385" cy="207518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F3C6972-C45F-8699-3BD0-EB9A9AF96D77}"/>
                </a:ext>
              </a:extLst>
            </p:cNvPr>
            <p:cNvSpPr/>
            <p:nvPr/>
          </p:nvSpPr>
          <p:spPr>
            <a:xfrm>
              <a:off x="6597513" y="1803017"/>
              <a:ext cx="4007435" cy="3523930"/>
            </a:xfrm>
            <a:prstGeom prst="rect">
              <a:avLst/>
            </a:prstGeom>
            <a:noFill/>
            <a:ln w="38100">
              <a:solidFill>
                <a:srgbClr val="F876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BBAD241-0A84-50FE-A1E9-083F52017F21}"/>
                </a:ext>
              </a:extLst>
            </p:cNvPr>
            <p:cNvSpPr/>
            <p:nvPr/>
          </p:nvSpPr>
          <p:spPr>
            <a:xfrm>
              <a:off x="5570206" y="1803017"/>
              <a:ext cx="962415" cy="3523930"/>
            </a:xfrm>
            <a:prstGeom prst="rect">
              <a:avLst/>
            </a:prstGeom>
            <a:noFill/>
            <a:ln w="38100">
              <a:solidFill>
                <a:srgbClr val="00BF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6604C6-2B20-9E50-7200-8638551E4D72}"/>
                </a:ext>
              </a:extLst>
            </p:cNvPr>
            <p:cNvSpPr/>
            <p:nvPr/>
          </p:nvSpPr>
          <p:spPr>
            <a:xfrm>
              <a:off x="10667236" y="1803017"/>
              <a:ext cx="962415" cy="3523930"/>
            </a:xfrm>
            <a:prstGeom prst="rect">
              <a:avLst/>
            </a:prstGeom>
            <a:noFill/>
            <a:ln w="38100">
              <a:solidFill>
                <a:srgbClr val="00BF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53941F2-361B-B25D-20E6-5E157A7C9C8D}"/>
                </a:ext>
              </a:extLst>
            </p:cNvPr>
            <p:cNvGrpSpPr/>
            <p:nvPr/>
          </p:nvGrpSpPr>
          <p:grpSpPr>
            <a:xfrm>
              <a:off x="5385816" y="787268"/>
              <a:ext cx="6440433" cy="977219"/>
              <a:chOff x="5385816" y="787268"/>
              <a:chExt cx="6440433" cy="977219"/>
            </a:xfrm>
          </p:grpSpPr>
          <p:sp>
            <p:nvSpPr>
              <p:cNvPr id="11" name="Right Arrow 22">
                <a:extLst>
                  <a:ext uri="{FF2B5EF4-FFF2-40B4-BE49-F238E27FC236}">
                    <a16:creationId xmlns:a16="http://schemas.microsoft.com/office/drawing/2014/main" id="{43DDEE4C-4A7B-71D5-B34B-35DE1A2645C7}"/>
                  </a:ext>
                </a:extLst>
              </p:cNvPr>
              <p:cNvSpPr/>
              <p:nvPr/>
            </p:nvSpPr>
            <p:spPr>
              <a:xfrm rot="5400000">
                <a:off x="5800257" y="1216416"/>
                <a:ext cx="545709" cy="532221"/>
              </a:xfrm>
              <a:prstGeom prst="rightArrow">
                <a:avLst/>
              </a:prstGeom>
              <a:solidFill>
                <a:srgbClr val="00BFC4"/>
              </a:solidFill>
              <a:ln>
                <a:solidFill>
                  <a:srgbClr val="00BF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302A994-0760-F87C-5B8F-97A5BD297D68}"/>
                  </a:ext>
                </a:extLst>
              </p:cNvPr>
              <p:cNvSpPr/>
              <p:nvPr/>
            </p:nvSpPr>
            <p:spPr>
              <a:xfrm>
                <a:off x="5385816" y="787268"/>
                <a:ext cx="1409255" cy="422130"/>
              </a:xfrm>
              <a:prstGeom prst="rect">
                <a:avLst/>
              </a:prstGeom>
              <a:solidFill>
                <a:srgbClr val="00BFC4"/>
              </a:solidFill>
              <a:ln>
                <a:solidFill>
                  <a:srgbClr val="00BF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algn="ctr">
                  <a:lnSpc>
                    <a:spcPct val="9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Ovalbumin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974FF3A-594A-9FE8-FDBE-B1337611AFDD}"/>
                  </a:ext>
                </a:extLst>
              </p:cNvPr>
              <p:cNvGrpSpPr/>
              <p:nvPr/>
            </p:nvGrpSpPr>
            <p:grpSpPr>
              <a:xfrm>
                <a:off x="10416994" y="787268"/>
                <a:ext cx="1409255" cy="967059"/>
                <a:chOff x="0" y="0"/>
                <a:chExt cx="850789" cy="582902"/>
              </a:xfrm>
              <a:solidFill>
                <a:srgbClr val="00BFC4"/>
              </a:solidFill>
            </p:grpSpPr>
            <p:sp>
              <p:nvSpPr>
                <p:cNvPr id="17" name="Right Arrow 23">
                  <a:extLst>
                    <a:ext uri="{FF2B5EF4-FFF2-40B4-BE49-F238E27FC236}">
                      <a16:creationId xmlns:a16="http://schemas.microsoft.com/office/drawing/2014/main" id="{A392DD44-5345-7857-5AEC-6303F2F2D9B3}"/>
                    </a:ext>
                  </a:extLst>
                </p:cNvPr>
                <p:cNvSpPr/>
                <p:nvPr/>
              </p:nvSpPr>
              <p:spPr>
                <a:xfrm rot="16200000" flipH="1">
                  <a:off x="266368" y="258417"/>
                  <a:ext cx="328930" cy="320040"/>
                </a:xfrm>
                <a:prstGeom prst="rightArrow">
                  <a:avLst/>
                </a:prstGeom>
                <a:grpFill/>
                <a:ln>
                  <a:solidFill>
                    <a:srgbClr val="00BFC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05478F40-2754-2FE7-514A-5DC5C73821A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0789" cy="254442"/>
                </a:xfrm>
                <a:prstGeom prst="rect">
                  <a:avLst/>
                </a:prstGeom>
                <a:grpFill/>
                <a:ln>
                  <a:solidFill>
                    <a:srgbClr val="00BFC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marL="0" marR="0" algn="ctr">
                    <a:lnSpc>
                      <a:spcPct val="9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Ovalbumin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03E52AF-BCFF-A7D8-DB23-989E7B6A2A6D}"/>
                  </a:ext>
                </a:extLst>
              </p:cNvPr>
              <p:cNvGrpSpPr/>
              <p:nvPr/>
            </p:nvGrpSpPr>
            <p:grpSpPr>
              <a:xfrm>
                <a:off x="7940916" y="797428"/>
                <a:ext cx="1409255" cy="967059"/>
                <a:chOff x="0" y="0"/>
                <a:chExt cx="850789" cy="582902"/>
              </a:xfrm>
              <a:solidFill>
                <a:srgbClr val="F8766D"/>
              </a:solidFill>
            </p:grpSpPr>
            <p:sp>
              <p:nvSpPr>
                <p:cNvPr id="15" name="Right Arrow 28">
                  <a:extLst>
                    <a:ext uri="{FF2B5EF4-FFF2-40B4-BE49-F238E27FC236}">
                      <a16:creationId xmlns:a16="http://schemas.microsoft.com/office/drawing/2014/main" id="{131BDE87-860E-F436-F90F-AF17FAF356AF}"/>
                    </a:ext>
                  </a:extLst>
                </p:cNvPr>
                <p:cNvSpPr/>
                <p:nvPr/>
              </p:nvSpPr>
              <p:spPr>
                <a:xfrm rot="16200000" flipH="1">
                  <a:off x="266368" y="258417"/>
                  <a:ext cx="328930" cy="320040"/>
                </a:xfrm>
                <a:prstGeom prst="rightArrow">
                  <a:avLst/>
                </a:prstGeom>
                <a:grpFill/>
                <a:ln>
                  <a:solidFill>
                    <a:srgbClr val="F8766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A14B248-23DD-8853-FBCE-5CDD110C6D3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50789" cy="254442"/>
                </a:xfrm>
                <a:prstGeom prst="rect">
                  <a:avLst/>
                </a:prstGeom>
                <a:grpFill/>
                <a:ln>
                  <a:solidFill>
                    <a:srgbClr val="F8766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marL="0" marR="0" algn="ctr">
                    <a:lnSpc>
                      <a:spcPct val="9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Casein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22329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5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Rectangle 19">
            <a:extLst>
              <a:ext uri="{FF2B5EF4-FFF2-40B4-BE49-F238E27FC236}">
                <a16:creationId xmlns:a16="http://schemas.microsoft.com/office/drawing/2014/main" id="{16F48AD3-C8B3-4F74-B546-F12937F7D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6103FC-E40A-462A-8545-34C158E1C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3519" y="1121795"/>
            <a:ext cx="4435967" cy="8268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i="1" dirty="0"/>
              <a:t>Lygus</a:t>
            </a:r>
            <a:r>
              <a:rPr lang="en-US" sz="4800" dirty="0"/>
              <a:t> Bugs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CD8D8F5-A1F3-4E85-8DB5-7C64CF161DDE}"/>
              </a:ext>
            </a:extLst>
          </p:cNvPr>
          <p:cNvSpPr/>
          <p:nvPr/>
        </p:nvSpPr>
        <p:spPr>
          <a:xfrm>
            <a:off x="7054993" y="4360866"/>
            <a:ext cx="5054600" cy="37170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9F09-025B-4782-82C1-0D16E14D1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3519" y="2298474"/>
            <a:ext cx="4784603" cy="440713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800" dirty="0"/>
              <a:t>Present throughout WI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i="1" dirty="0"/>
              <a:t>Lygus </a:t>
            </a:r>
            <a:r>
              <a:rPr lang="en-US" sz="2800" i="1" dirty="0" err="1"/>
              <a:t>lineolaris</a:t>
            </a:r>
            <a:r>
              <a:rPr lang="en-US" sz="2800" i="1" dirty="0"/>
              <a:t> </a:t>
            </a:r>
            <a:r>
              <a:rPr lang="en-US" sz="2800" dirty="0"/>
              <a:t>(tarnished plant bug) most prevalent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Nymphs have 5 dorsal spots</a:t>
            </a:r>
          </a:p>
        </p:txBody>
      </p:sp>
      <p:pic>
        <p:nvPicPr>
          <p:cNvPr id="1026" name="Picture 2" descr="https://www.mdpi.com/insects/insects-12-00807/article_deploy/html/images/insects-12-00807-a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25" y="332432"/>
            <a:ext cx="6476341" cy="364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05" y="6389391"/>
            <a:ext cx="7597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George J, Glover JP, Gore J, Crow WD, Reddy GVP. </a:t>
            </a:r>
            <a:r>
              <a:rPr lang="en-US" sz="1100" i="1" dirty="0"/>
              <a:t>Insects</a:t>
            </a:r>
            <a:r>
              <a:rPr lang="en-US" sz="1100" dirty="0"/>
              <a:t>. 2021; 12(9):807. https://doi.org/10.3390/insects12090807</a:t>
            </a:r>
          </a:p>
        </p:txBody>
      </p:sp>
      <p:pic>
        <p:nvPicPr>
          <p:cNvPr id="18" name="Picture 4" descr="Insects | Free Full-Text | Biology, Ecology, and Pest Management of the  Tarnished Plant Bug, Lygus lineolaris (Palisot de Beauvois) in Southern Row  Crops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4" t="3583" r="849" b="52570"/>
          <a:stretch/>
        </p:blipFill>
        <p:spPr bwMode="auto">
          <a:xfrm>
            <a:off x="2689636" y="4339077"/>
            <a:ext cx="2154788" cy="148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nsects | Free Full-Text | Biology, Ecology, and Pest Management of the  Tarnished Plant Bug, Lygus lineolaris (Palisot de Beauvois) in Southern Row  Crops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6" t="3757" r="26117" b="52385"/>
          <a:stretch/>
        </p:blipFill>
        <p:spPr bwMode="auto">
          <a:xfrm>
            <a:off x="289326" y="4322852"/>
            <a:ext cx="2186450" cy="151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sects | Free Full-Text | Biology, Ecology, and Pest Management of the  Tarnished Plant Bug, Lygus lineolaris (Palisot de Beauvois) in Southern Row  Crops | HTML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t="51903" r="75901" b="2375"/>
          <a:stretch/>
        </p:blipFill>
        <p:spPr bwMode="auto">
          <a:xfrm>
            <a:off x="5080617" y="4329633"/>
            <a:ext cx="1996709" cy="150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623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A75A6-1CA9-4227-AFD5-9C2617FF5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67" y="858927"/>
            <a:ext cx="4688650" cy="1087819"/>
          </a:xfrm>
        </p:spPr>
        <p:txBody>
          <a:bodyPr anchor="b">
            <a:normAutofit/>
          </a:bodyPr>
          <a:lstStyle/>
          <a:p>
            <a:r>
              <a:rPr lang="en-US" sz="3200" dirty="0"/>
              <a:t>Enzyme-Linked </a:t>
            </a:r>
            <a:r>
              <a:rPr lang="en-US" sz="3200" dirty="0" err="1"/>
              <a:t>Immunosorbant</a:t>
            </a:r>
            <a:r>
              <a:rPr lang="en-US" sz="3200" dirty="0"/>
              <a:t> Assay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80035-F419-45C9-A640-DB3306A60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092960"/>
            <a:ext cx="4974336" cy="45009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Insects collected 36 hours after markers applied</a:t>
            </a:r>
          </a:p>
          <a:p>
            <a:pPr marL="0" indent="0">
              <a:buNone/>
            </a:pPr>
            <a:r>
              <a:rPr lang="en-US" dirty="0"/>
              <a:t>TPB were sorted and rinsed to extract protein markers</a:t>
            </a:r>
          </a:p>
          <a:p>
            <a:pPr marL="0" indent="0">
              <a:buNone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Marker proteins were detected via colorimetric antibody assay</a:t>
            </a:r>
          </a:p>
          <a:p>
            <a:pPr marL="0" indent="0">
              <a:buNone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Casein-marked insects in alfalfa moved from strawberry</a:t>
            </a:r>
          </a:p>
          <a:p>
            <a:pPr marL="0" indent="0">
              <a:buNone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Ovalbumin-marked insects in strawberry moved from alfalfa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17A64D-E5E9-6502-F933-CE2E849047F0}"/>
              </a:ext>
            </a:extLst>
          </p:cNvPr>
          <p:cNvSpPr txBox="1"/>
          <p:nvPr/>
        </p:nvSpPr>
        <p:spPr>
          <a:xfrm>
            <a:off x="5885505" y="6070732"/>
            <a:ext cx="407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7159A5-4EC0-42D0-9E77-FA45E2A021D1}"/>
              </a:ext>
            </a:extLst>
          </p:cNvPr>
          <p:cNvSpPr txBox="1"/>
          <p:nvPr/>
        </p:nvSpPr>
        <p:spPr>
          <a:xfrm>
            <a:off x="7045313" y="6053074"/>
            <a:ext cx="407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08184E-3311-F8F1-473A-9A81A02036E8}"/>
              </a:ext>
            </a:extLst>
          </p:cNvPr>
          <p:cNvSpPr txBox="1"/>
          <p:nvPr/>
        </p:nvSpPr>
        <p:spPr>
          <a:xfrm>
            <a:off x="9784803" y="6015382"/>
            <a:ext cx="407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1756C1-481A-7B8D-666F-28EFA5338ADC}"/>
              </a:ext>
            </a:extLst>
          </p:cNvPr>
          <p:cNvSpPr txBox="1"/>
          <p:nvPr/>
        </p:nvSpPr>
        <p:spPr>
          <a:xfrm>
            <a:off x="10956988" y="5988526"/>
            <a:ext cx="407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?</a:t>
            </a:r>
          </a:p>
        </p:txBody>
      </p:sp>
      <p:pic>
        <p:nvPicPr>
          <p:cNvPr id="36" name="Picture 35" descr="Bugs Found on Flowers and Foliage | NC State Extension Publications">
            <a:extLst>
              <a:ext uri="{FF2B5EF4-FFF2-40B4-BE49-F238E27FC236}">
                <a16:creationId xmlns:a16="http://schemas.microsoft.com/office/drawing/2014/main" id="{4F84F649-DC9C-7649-343F-123F9F7AAF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6"/>
          <a:stretch/>
        </p:blipFill>
        <p:spPr bwMode="auto">
          <a:xfrm flipH="1">
            <a:off x="5899470" y="5430694"/>
            <a:ext cx="379707" cy="584688"/>
          </a:xfrm>
          <a:prstGeom prst="rect">
            <a:avLst/>
          </a:prstGeom>
          <a:noFill/>
          <a:ln w="28575">
            <a:solidFill>
              <a:srgbClr val="00BFC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 descr="Bugs Found on Flowers and Foliage | NC State Extension Publications">
            <a:extLst>
              <a:ext uri="{FF2B5EF4-FFF2-40B4-BE49-F238E27FC236}">
                <a16:creationId xmlns:a16="http://schemas.microsoft.com/office/drawing/2014/main" id="{004FA054-F483-3AAE-5D64-68DCC851AA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6"/>
          <a:stretch/>
        </p:blipFill>
        <p:spPr bwMode="auto">
          <a:xfrm flipH="1">
            <a:off x="9784803" y="5430694"/>
            <a:ext cx="379707" cy="584688"/>
          </a:xfrm>
          <a:prstGeom prst="rect">
            <a:avLst/>
          </a:prstGeom>
          <a:noFill/>
          <a:ln w="28575">
            <a:solidFill>
              <a:srgbClr val="F8766D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Picture 37" descr="Bugs Found on Flowers and Foliage | NC State Extension Publications">
            <a:extLst>
              <a:ext uri="{FF2B5EF4-FFF2-40B4-BE49-F238E27FC236}">
                <a16:creationId xmlns:a16="http://schemas.microsoft.com/office/drawing/2014/main" id="{F150D5C4-6DF5-478A-BAD7-82AA90A6D9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6"/>
          <a:stretch/>
        </p:blipFill>
        <p:spPr bwMode="auto">
          <a:xfrm flipH="1">
            <a:off x="10956988" y="5430694"/>
            <a:ext cx="379707" cy="584688"/>
          </a:xfrm>
          <a:prstGeom prst="rect">
            <a:avLst/>
          </a:prstGeom>
          <a:noFill/>
          <a:ln w="28575">
            <a:solidFill>
              <a:srgbClr val="00BFC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icture 38" descr="Bugs Found on Flowers and Foliage | NC State Extension Publications">
            <a:extLst>
              <a:ext uri="{FF2B5EF4-FFF2-40B4-BE49-F238E27FC236}">
                <a16:creationId xmlns:a16="http://schemas.microsoft.com/office/drawing/2014/main" id="{FA6212E7-F0B1-B003-3185-A764495E88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6"/>
          <a:stretch/>
        </p:blipFill>
        <p:spPr bwMode="auto">
          <a:xfrm flipH="1">
            <a:off x="7045313" y="5430694"/>
            <a:ext cx="379707" cy="584688"/>
          </a:xfrm>
          <a:prstGeom prst="rect">
            <a:avLst/>
          </a:prstGeom>
          <a:noFill/>
          <a:ln w="28575">
            <a:solidFill>
              <a:srgbClr val="F8766D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EF25312-655C-2162-1D1D-C1735A428E6C}"/>
              </a:ext>
            </a:extLst>
          </p:cNvPr>
          <p:cNvGrpSpPr/>
          <p:nvPr/>
        </p:nvGrpSpPr>
        <p:grpSpPr>
          <a:xfrm>
            <a:off x="5609718" y="1829401"/>
            <a:ext cx="5990116" cy="3444918"/>
            <a:chOff x="0" y="0"/>
            <a:chExt cx="3616325" cy="207645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1492207-8BFF-4A38-2B8C-E37D4645A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09750" y="0"/>
              <a:ext cx="1806575" cy="2076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Picture 53" descr="Background pattern&#10;&#10;Description automatically generated">
              <a:extLst>
                <a:ext uri="{FF2B5EF4-FFF2-40B4-BE49-F238E27FC236}">
                  <a16:creationId xmlns:a16="http://schemas.microsoft.com/office/drawing/2014/main" id="{C37B7970-D091-A4D1-FBB6-8AB1ACE454CD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22" b="56240"/>
            <a:stretch/>
          </p:blipFill>
          <p:spPr bwMode="auto">
            <a:xfrm>
              <a:off x="0" y="0"/>
              <a:ext cx="1810385" cy="20751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0CB7208B-86A8-F952-8845-DC096051B387}"/>
              </a:ext>
            </a:extLst>
          </p:cNvPr>
          <p:cNvSpPr/>
          <p:nvPr/>
        </p:nvSpPr>
        <p:spPr>
          <a:xfrm>
            <a:off x="6597513" y="1803017"/>
            <a:ext cx="4007435" cy="3523930"/>
          </a:xfrm>
          <a:prstGeom prst="rect">
            <a:avLst/>
          </a:prstGeom>
          <a:noFill/>
          <a:ln w="38100">
            <a:solidFill>
              <a:srgbClr val="F876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329EB19-7049-7CA5-A8D8-C3238B40614A}"/>
              </a:ext>
            </a:extLst>
          </p:cNvPr>
          <p:cNvSpPr/>
          <p:nvPr/>
        </p:nvSpPr>
        <p:spPr>
          <a:xfrm>
            <a:off x="5570206" y="1803017"/>
            <a:ext cx="962415" cy="3523930"/>
          </a:xfrm>
          <a:prstGeom prst="rect">
            <a:avLst/>
          </a:prstGeom>
          <a:noFill/>
          <a:ln w="38100">
            <a:solidFill>
              <a:srgbClr val="00BF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BAE6DD8-CB21-453E-1B26-2F4D2AC5A630}"/>
              </a:ext>
            </a:extLst>
          </p:cNvPr>
          <p:cNvSpPr/>
          <p:nvPr/>
        </p:nvSpPr>
        <p:spPr>
          <a:xfrm>
            <a:off x="10667236" y="1803017"/>
            <a:ext cx="962415" cy="3523930"/>
          </a:xfrm>
          <a:prstGeom prst="rect">
            <a:avLst/>
          </a:prstGeom>
          <a:noFill/>
          <a:ln w="38100">
            <a:solidFill>
              <a:srgbClr val="00BF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FC8AFBF-60D2-C8A1-0587-56A6D5AFAF52}"/>
              </a:ext>
            </a:extLst>
          </p:cNvPr>
          <p:cNvGrpSpPr/>
          <p:nvPr/>
        </p:nvGrpSpPr>
        <p:grpSpPr>
          <a:xfrm>
            <a:off x="5385816" y="787268"/>
            <a:ext cx="6440433" cy="977219"/>
            <a:chOff x="5385816" y="787268"/>
            <a:chExt cx="6440433" cy="977219"/>
          </a:xfrm>
        </p:grpSpPr>
        <p:sp>
          <p:nvSpPr>
            <p:cNvPr id="45" name="Right Arrow 22">
              <a:extLst>
                <a:ext uri="{FF2B5EF4-FFF2-40B4-BE49-F238E27FC236}">
                  <a16:creationId xmlns:a16="http://schemas.microsoft.com/office/drawing/2014/main" id="{1BC1534C-774F-1DFE-86FD-2231046226DD}"/>
                </a:ext>
              </a:extLst>
            </p:cNvPr>
            <p:cNvSpPr/>
            <p:nvPr/>
          </p:nvSpPr>
          <p:spPr>
            <a:xfrm rot="5400000">
              <a:off x="5800257" y="1216416"/>
              <a:ext cx="545709" cy="532221"/>
            </a:xfrm>
            <a:prstGeom prst="rightArrow">
              <a:avLst/>
            </a:prstGeom>
            <a:solidFill>
              <a:srgbClr val="00BFC4"/>
            </a:solidFill>
            <a:ln>
              <a:solidFill>
                <a:srgbClr val="00BF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029D1D9-9F1C-F2DE-946F-612414384597}"/>
                </a:ext>
              </a:extLst>
            </p:cNvPr>
            <p:cNvSpPr/>
            <p:nvPr/>
          </p:nvSpPr>
          <p:spPr>
            <a:xfrm>
              <a:off x="5385816" y="787268"/>
              <a:ext cx="1409255" cy="422130"/>
            </a:xfrm>
            <a:prstGeom prst="rect">
              <a:avLst/>
            </a:prstGeom>
            <a:solidFill>
              <a:srgbClr val="00BFC4"/>
            </a:solidFill>
            <a:ln>
              <a:solidFill>
                <a:srgbClr val="00BF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algn="ctr">
                <a:lnSpc>
                  <a:spcPct val="9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Ovalbumin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56575B6-DBE9-3A1B-AEBD-CB4561E0C8E4}"/>
                </a:ext>
              </a:extLst>
            </p:cNvPr>
            <p:cNvGrpSpPr/>
            <p:nvPr/>
          </p:nvGrpSpPr>
          <p:grpSpPr>
            <a:xfrm>
              <a:off x="10416994" y="787268"/>
              <a:ext cx="1409255" cy="967059"/>
              <a:chOff x="0" y="0"/>
              <a:chExt cx="850789" cy="582902"/>
            </a:xfrm>
            <a:solidFill>
              <a:srgbClr val="00BFC4"/>
            </a:solidFill>
          </p:grpSpPr>
          <p:sp>
            <p:nvSpPr>
              <p:cNvPr id="51" name="Right Arrow 23">
                <a:extLst>
                  <a:ext uri="{FF2B5EF4-FFF2-40B4-BE49-F238E27FC236}">
                    <a16:creationId xmlns:a16="http://schemas.microsoft.com/office/drawing/2014/main" id="{18BB5BEA-530F-6319-4F55-832C54DBFE77}"/>
                  </a:ext>
                </a:extLst>
              </p:cNvPr>
              <p:cNvSpPr/>
              <p:nvPr/>
            </p:nvSpPr>
            <p:spPr>
              <a:xfrm rot="16200000" flipH="1">
                <a:off x="266368" y="258417"/>
                <a:ext cx="328930" cy="320040"/>
              </a:xfrm>
              <a:prstGeom prst="rightArrow">
                <a:avLst/>
              </a:prstGeom>
              <a:grpFill/>
              <a:ln>
                <a:solidFill>
                  <a:srgbClr val="00BF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C43FB55-59FC-A734-661E-CBFEE15FC09A}"/>
                  </a:ext>
                </a:extLst>
              </p:cNvPr>
              <p:cNvSpPr/>
              <p:nvPr/>
            </p:nvSpPr>
            <p:spPr>
              <a:xfrm>
                <a:off x="0" y="0"/>
                <a:ext cx="850789" cy="254442"/>
              </a:xfrm>
              <a:prstGeom prst="rect">
                <a:avLst/>
              </a:prstGeom>
              <a:grpFill/>
              <a:ln>
                <a:solidFill>
                  <a:srgbClr val="00BF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algn="ctr">
                  <a:lnSpc>
                    <a:spcPct val="9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Ovalbumin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C560220-CABA-BE93-4100-4F83B23B9634}"/>
                </a:ext>
              </a:extLst>
            </p:cNvPr>
            <p:cNvGrpSpPr/>
            <p:nvPr/>
          </p:nvGrpSpPr>
          <p:grpSpPr>
            <a:xfrm>
              <a:off x="7940916" y="797428"/>
              <a:ext cx="1409255" cy="967059"/>
              <a:chOff x="0" y="0"/>
              <a:chExt cx="850789" cy="582902"/>
            </a:xfrm>
            <a:solidFill>
              <a:srgbClr val="F8766D"/>
            </a:solidFill>
          </p:grpSpPr>
          <p:sp>
            <p:nvSpPr>
              <p:cNvPr id="49" name="Right Arrow 28">
                <a:extLst>
                  <a:ext uri="{FF2B5EF4-FFF2-40B4-BE49-F238E27FC236}">
                    <a16:creationId xmlns:a16="http://schemas.microsoft.com/office/drawing/2014/main" id="{292DC4A3-1F33-99D1-9E67-982AF9002413}"/>
                  </a:ext>
                </a:extLst>
              </p:cNvPr>
              <p:cNvSpPr/>
              <p:nvPr/>
            </p:nvSpPr>
            <p:spPr>
              <a:xfrm rot="16200000" flipH="1">
                <a:off x="266368" y="258417"/>
                <a:ext cx="328930" cy="320040"/>
              </a:xfrm>
              <a:prstGeom prst="rightArrow">
                <a:avLst/>
              </a:prstGeom>
              <a:grpFill/>
              <a:ln>
                <a:solidFill>
                  <a:srgbClr val="F8766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41EB0E6-F795-9265-F010-7F2F7073E0DE}"/>
                  </a:ext>
                </a:extLst>
              </p:cNvPr>
              <p:cNvSpPr/>
              <p:nvPr/>
            </p:nvSpPr>
            <p:spPr>
              <a:xfrm>
                <a:off x="0" y="0"/>
                <a:ext cx="850789" cy="254442"/>
              </a:xfrm>
              <a:prstGeom prst="rect">
                <a:avLst/>
              </a:prstGeom>
              <a:grpFill/>
              <a:ln>
                <a:solidFill>
                  <a:srgbClr val="F8766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algn="ctr">
                  <a:lnSpc>
                    <a:spcPct val="9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b="1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Casein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BBE40A7-AE64-D809-ADF6-88421A015F97}"/>
              </a:ext>
            </a:extLst>
          </p:cNvPr>
          <p:cNvGrpSpPr/>
          <p:nvPr/>
        </p:nvGrpSpPr>
        <p:grpSpPr>
          <a:xfrm>
            <a:off x="6377456" y="5458858"/>
            <a:ext cx="4468082" cy="551112"/>
            <a:chOff x="6377456" y="5458858"/>
            <a:chExt cx="4468082" cy="551112"/>
          </a:xfrm>
        </p:grpSpPr>
        <p:sp>
          <p:nvSpPr>
            <p:cNvPr id="56" name="Arrow: Right 55">
              <a:extLst>
                <a:ext uri="{FF2B5EF4-FFF2-40B4-BE49-F238E27FC236}">
                  <a16:creationId xmlns:a16="http://schemas.microsoft.com/office/drawing/2014/main" id="{6E003BFF-AFF6-6FD1-1107-D405E47EB585}"/>
                </a:ext>
              </a:extLst>
            </p:cNvPr>
            <p:cNvSpPr/>
            <p:nvPr/>
          </p:nvSpPr>
          <p:spPr>
            <a:xfrm>
              <a:off x="6378118" y="5458858"/>
              <a:ext cx="569578" cy="217634"/>
            </a:xfrm>
            <a:prstGeom prst="rightArrow">
              <a:avLst/>
            </a:prstGeom>
            <a:solidFill>
              <a:srgbClr val="00BFC4"/>
            </a:solidFill>
            <a:ln>
              <a:solidFill>
                <a:srgbClr val="00BF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row: Right 56">
              <a:extLst>
                <a:ext uri="{FF2B5EF4-FFF2-40B4-BE49-F238E27FC236}">
                  <a16:creationId xmlns:a16="http://schemas.microsoft.com/office/drawing/2014/main" id="{DDB68C43-7556-CD27-20B5-BE6F10A1A3CD}"/>
                </a:ext>
              </a:extLst>
            </p:cNvPr>
            <p:cNvSpPr/>
            <p:nvPr/>
          </p:nvSpPr>
          <p:spPr>
            <a:xfrm rot="10800000">
              <a:off x="10275960" y="5792336"/>
              <a:ext cx="569578" cy="217634"/>
            </a:xfrm>
            <a:prstGeom prst="rightArrow">
              <a:avLst/>
            </a:prstGeom>
            <a:solidFill>
              <a:srgbClr val="00BFC4"/>
            </a:solidFill>
            <a:ln>
              <a:solidFill>
                <a:srgbClr val="00BF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row: Right 57">
              <a:extLst>
                <a:ext uri="{FF2B5EF4-FFF2-40B4-BE49-F238E27FC236}">
                  <a16:creationId xmlns:a16="http://schemas.microsoft.com/office/drawing/2014/main" id="{7D8A3ACF-E0F3-F97A-C590-1A34DF3296A1}"/>
                </a:ext>
              </a:extLst>
            </p:cNvPr>
            <p:cNvSpPr/>
            <p:nvPr/>
          </p:nvSpPr>
          <p:spPr>
            <a:xfrm rot="10800000">
              <a:off x="6377456" y="5769228"/>
              <a:ext cx="569578" cy="217634"/>
            </a:xfrm>
            <a:prstGeom prst="rightArrow">
              <a:avLst/>
            </a:prstGeom>
            <a:solidFill>
              <a:srgbClr val="F8766D"/>
            </a:solidFill>
            <a:ln>
              <a:solidFill>
                <a:srgbClr val="F876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row: Right 58">
              <a:extLst>
                <a:ext uri="{FF2B5EF4-FFF2-40B4-BE49-F238E27FC236}">
                  <a16:creationId xmlns:a16="http://schemas.microsoft.com/office/drawing/2014/main" id="{993ADF20-7CFE-3D39-3DA3-340FB91BAA2B}"/>
                </a:ext>
              </a:extLst>
            </p:cNvPr>
            <p:cNvSpPr/>
            <p:nvPr/>
          </p:nvSpPr>
          <p:spPr>
            <a:xfrm>
              <a:off x="10275960" y="5458858"/>
              <a:ext cx="569578" cy="217634"/>
            </a:xfrm>
            <a:prstGeom prst="rightArrow">
              <a:avLst/>
            </a:prstGeom>
            <a:solidFill>
              <a:srgbClr val="F8766D"/>
            </a:solidFill>
            <a:ln>
              <a:solidFill>
                <a:srgbClr val="F876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7664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7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2989AE-34B7-A60C-E570-E3498864959E}"/>
              </a:ext>
            </a:extLst>
          </p:cNvPr>
          <p:cNvGrpSpPr/>
          <p:nvPr/>
        </p:nvGrpSpPr>
        <p:grpSpPr>
          <a:xfrm>
            <a:off x="429768" y="1456289"/>
            <a:ext cx="6702552" cy="5070780"/>
            <a:chOff x="429768" y="1456289"/>
            <a:chExt cx="6702552" cy="5070780"/>
          </a:xfrm>
        </p:grpSpPr>
        <p:pic>
          <p:nvPicPr>
            <p:cNvPr id="4" name="Picture 3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89F415F6-8D99-E23E-5F73-33A866F4A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68" y="1456289"/>
              <a:ext cx="6702552" cy="4324227"/>
            </a:xfrm>
            <a:prstGeom prst="rect">
              <a:avLst/>
            </a:prstGeom>
          </p:spPr>
        </p:pic>
        <p:pic>
          <p:nvPicPr>
            <p:cNvPr id="6" name="Picture 2" descr="lovesvgdesign svg">
              <a:extLst>
                <a:ext uri="{FF2B5EF4-FFF2-40B4-BE49-F238E27FC236}">
                  <a16:creationId xmlns:a16="http://schemas.microsoft.com/office/drawing/2014/main" id="{142097BA-E2B9-199A-1F98-1B5DA0C173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410" y="5382873"/>
              <a:ext cx="1006459" cy="1006459"/>
            </a:xfrm>
            <a:prstGeom prst="rect">
              <a:avLst/>
            </a:prstGeom>
            <a:noFill/>
            <a:ln w="38100">
              <a:solidFill>
                <a:srgbClr val="F8766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AC0C02C-804A-7831-8D17-0CF17186D758}"/>
                </a:ext>
              </a:extLst>
            </p:cNvPr>
            <p:cNvGrpSpPr/>
            <p:nvPr/>
          </p:nvGrpSpPr>
          <p:grpSpPr>
            <a:xfrm>
              <a:off x="945858" y="5382873"/>
              <a:ext cx="1006459" cy="1012371"/>
              <a:chOff x="3454403" y="787398"/>
              <a:chExt cx="5283201" cy="5283198"/>
            </a:xfrm>
          </p:grpSpPr>
          <p:pic>
            <p:nvPicPr>
              <p:cNvPr id="11" name="Picture 4" descr="Alfalfa Flowers Vector Illustration Stock Illustration - Download Image Now  - iStock">
                <a:extLst>
                  <a:ext uri="{FF2B5EF4-FFF2-40B4-BE49-F238E27FC236}">
                    <a16:creationId xmlns:a16="http://schemas.microsoft.com/office/drawing/2014/main" id="{ACC56415-42BF-B921-2A57-68F38E2D63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4403" y="787398"/>
                <a:ext cx="5283201" cy="5283198"/>
              </a:xfrm>
              <a:prstGeom prst="rect">
                <a:avLst/>
              </a:prstGeom>
              <a:noFill/>
              <a:ln w="38100">
                <a:solidFill>
                  <a:srgbClr val="00BFC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C422F35-00D0-9CA4-32FD-2BFD69B9B285}"/>
                  </a:ext>
                </a:extLst>
              </p:cNvPr>
              <p:cNvSpPr/>
              <p:nvPr/>
            </p:nvSpPr>
            <p:spPr>
              <a:xfrm>
                <a:off x="3757408" y="967783"/>
                <a:ext cx="1796937" cy="989605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 descr="Bugs Found on Flowers and Foliage | NC State Extension Publications">
              <a:extLst>
                <a:ext uri="{FF2B5EF4-FFF2-40B4-BE49-F238E27FC236}">
                  <a16:creationId xmlns:a16="http://schemas.microsoft.com/office/drawing/2014/main" id="{61C47814-447C-74BC-25C6-6AB322B1D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/>
          </p:blipFill>
          <p:spPr bwMode="auto">
            <a:xfrm flipH="1">
              <a:off x="2038183" y="5820422"/>
              <a:ext cx="379707" cy="584688"/>
            </a:xfrm>
            <a:prstGeom prst="rect">
              <a:avLst/>
            </a:prstGeom>
            <a:noFill/>
            <a:ln w="28575">
              <a:solidFill>
                <a:srgbClr val="00BFC4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 descr="Bugs Found on Flowers and Foliage | NC State Extension Publications">
              <a:extLst>
                <a:ext uri="{FF2B5EF4-FFF2-40B4-BE49-F238E27FC236}">
                  <a16:creationId xmlns:a16="http://schemas.microsoft.com/office/drawing/2014/main" id="{FF64E2B0-02F2-BE01-8B9E-A64344B62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/>
          </p:blipFill>
          <p:spPr bwMode="auto">
            <a:xfrm flipH="1">
              <a:off x="4356837" y="5815521"/>
              <a:ext cx="379707" cy="584688"/>
            </a:xfrm>
            <a:prstGeom prst="rect">
              <a:avLst/>
            </a:prstGeom>
            <a:noFill/>
            <a:ln w="28575">
              <a:solidFill>
                <a:srgbClr val="F8766D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A122D08-BDAB-65D1-F987-3517AFBC00A0}"/>
                </a:ext>
              </a:extLst>
            </p:cNvPr>
            <p:cNvGrpSpPr/>
            <p:nvPr/>
          </p:nvGrpSpPr>
          <p:grpSpPr>
            <a:xfrm>
              <a:off x="2437664" y="5766724"/>
              <a:ext cx="1881747" cy="760345"/>
              <a:chOff x="2437664" y="5766724"/>
              <a:chExt cx="1881747" cy="760345"/>
            </a:xfrm>
          </p:grpSpPr>
          <p:sp>
            <p:nvSpPr>
              <p:cNvPr id="22" name="Arrow: Right 21">
                <a:extLst>
                  <a:ext uri="{FF2B5EF4-FFF2-40B4-BE49-F238E27FC236}">
                    <a16:creationId xmlns:a16="http://schemas.microsoft.com/office/drawing/2014/main" id="{A0E70920-9033-E6E2-5868-9E9C5AA38C1D}"/>
                  </a:ext>
                </a:extLst>
              </p:cNvPr>
              <p:cNvSpPr/>
              <p:nvPr/>
            </p:nvSpPr>
            <p:spPr>
              <a:xfrm>
                <a:off x="2437664" y="5766724"/>
                <a:ext cx="1676358" cy="267651"/>
              </a:xfrm>
              <a:prstGeom prst="rightArrow">
                <a:avLst/>
              </a:prstGeom>
              <a:solidFill>
                <a:srgbClr val="00BFC4"/>
              </a:solidFill>
              <a:ln>
                <a:solidFill>
                  <a:srgbClr val="00BF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C4AB7FE0-C3B8-A613-AC7C-A3E7C0E03363}"/>
                  </a:ext>
                </a:extLst>
              </p:cNvPr>
              <p:cNvSpPr/>
              <p:nvPr/>
            </p:nvSpPr>
            <p:spPr>
              <a:xfrm rot="10800000">
                <a:off x="2643053" y="5988278"/>
                <a:ext cx="1676358" cy="538791"/>
              </a:xfrm>
              <a:prstGeom prst="rightArrow">
                <a:avLst/>
              </a:prstGeom>
              <a:solidFill>
                <a:srgbClr val="F8766D"/>
              </a:solidFill>
              <a:ln>
                <a:solidFill>
                  <a:srgbClr val="F8766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B21479-1E94-4D7E-8DA5-EF570DC04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00594"/>
            <a:ext cx="1120140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TPB Movement</a:t>
            </a: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1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1A4C31-6E0B-5DD2-94E9-E528243DC31A}"/>
              </a:ext>
            </a:extLst>
          </p:cNvPr>
          <p:cNvSpPr txBox="1"/>
          <p:nvPr/>
        </p:nvSpPr>
        <p:spPr>
          <a:xfrm>
            <a:off x="7666157" y="1639814"/>
            <a:ext cx="4218432" cy="468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/>
              <a:t>Insects originating in strawberry represented a significantly higher proportion of the population in alfalfa than insects originating from alfalfa in adjacent strawberry plots.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/>
              <a:t>Net movement towards alfalfa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93A010-C156-A03C-67DE-FB8BB6EC9C71}"/>
              </a:ext>
            </a:extLst>
          </p:cNvPr>
          <p:cNvSpPr/>
          <p:nvPr/>
        </p:nvSpPr>
        <p:spPr>
          <a:xfrm>
            <a:off x="2860726" y="1400927"/>
            <a:ext cx="2721428" cy="777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lang="en-US" b="1" baseline="30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6.20, p = 0.013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53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C9B34-0208-4B9C-810D-8530B5CBC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Conclusions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7EFC4-E58F-4962-8F56-B2A2EFD59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>
                <a:cs typeface="Calibri"/>
              </a:rPr>
              <a:t>Red sticky cards are more useful than white for monitoring TPB populations</a:t>
            </a:r>
          </a:p>
          <a:p>
            <a:pPr marL="0" indent="0">
              <a:buNone/>
            </a:pPr>
            <a:endParaRPr lang="en-US" sz="2800" dirty="0">
              <a:cs typeface="Calibri"/>
            </a:endParaRPr>
          </a:p>
          <a:p>
            <a:pPr marL="0" indent="0">
              <a:buNone/>
            </a:pPr>
            <a:r>
              <a:rPr lang="en-US" sz="2800" dirty="0">
                <a:cs typeface="Calibri"/>
              </a:rPr>
              <a:t>Alfalfa perimeter plantings reduced TPB populations in strawberry fields by ~40% between 2020 and 2022. </a:t>
            </a:r>
          </a:p>
          <a:p>
            <a:pPr marL="0" indent="0">
              <a:buNone/>
            </a:pPr>
            <a:endParaRPr lang="en-US" sz="2800" dirty="0">
              <a:cs typeface="Calibri"/>
            </a:endParaRPr>
          </a:p>
          <a:p>
            <a:pPr marL="0" indent="0">
              <a:buNone/>
            </a:pPr>
            <a:r>
              <a:rPr lang="en-US" sz="2800" dirty="0">
                <a:cs typeface="Calibri"/>
              </a:rPr>
              <a:t>Net movement into alfalfa from strawberry suggests alfalfa strips are sinks for TPB in June-bearing strawberries</a:t>
            </a:r>
          </a:p>
        </p:txBody>
      </p:sp>
    </p:spTree>
    <p:extLst>
      <p:ext uri="{BB962C8B-B14F-4D97-AF65-F5344CB8AC3E}">
        <p14:creationId xmlns:p14="http://schemas.microsoft.com/office/powerpoint/2010/main" val="3763151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A75A6-1CA9-4227-AFD5-9C2617FF5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Implementing Alfalfa Trap Cropping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80035-F419-45C9-A640-DB3306A60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1-1.5m-wide strips of alfalfa (40-60in)</a:t>
            </a:r>
          </a:p>
          <a:p>
            <a:pPr marL="0" indent="0">
              <a:buNone/>
            </a:pPr>
            <a:r>
              <a:rPr lang="en-US" sz="2800" dirty="0"/>
              <a:t>~1m away from your strawberry field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Cut half of the strip (alternating) every 14-17 days</a:t>
            </a:r>
            <a:r>
              <a:rPr lang="en-US" sz="2800" baseline="30000" dirty="0"/>
              <a:t> </a:t>
            </a:r>
            <a:r>
              <a:rPr lang="en-US" sz="2800" dirty="0"/>
              <a:t>from bloom-harvest to reduce TPB population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9485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8617-E5F3-4E7D-BAB0-5D8BC34EF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82750-9624-4E98-B29F-716EE99C2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2149443"/>
            <a:ext cx="56261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Our grower partners</a:t>
            </a:r>
          </a:p>
          <a:p>
            <a:pPr marL="0" indent="0">
              <a:buNone/>
            </a:pPr>
            <a:r>
              <a:rPr lang="en-US" sz="2800" dirty="0"/>
              <a:t>Fruit Crop Entomology Lab</a:t>
            </a:r>
          </a:p>
          <a:p>
            <a:pPr marL="0" indent="0">
              <a:buNone/>
            </a:pPr>
            <a:r>
              <a:rPr lang="en-US" sz="2800" dirty="0"/>
              <a:t>Undergraduate Assistants:</a:t>
            </a:r>
          </a:p>
          <a:p>
            <a:pPr marL="457200" lvl="1" indent="0">
              <a:buNone/>
            </a:pPr>
            <a:r>
              <a:rPr lang="en-US" dirty="0"/>
              <a:t>Emma </a:t>
            </a:r>
            <a:r>
              <a:rPr lang="en-US" dirty="0" err="1"/>
              <a:t>Mechelke</a:t>
            </a:r>
            <a:r>
              <a:rPr lang="en-US" dirty="0"/>
              <a:t>, Matt Fox, Megan Johnson, Aja Hodge Kelsick, Morgan </a:t>
            </a:r>
            <a:r>
              <a:rPr lang="en-US" dirty="0" err="1"/>
              <a:t>Weissner</a:t>
            </a:r>
            <a:r>
              <a:rPr lang="en-US" dirty="0"/>
              <a:t>, and Allison </a:t>
            </a:r>
            <a:r>
              <a:rPr lang="en-US" dirty="0" err="1"/>
              <a:t>Lopina</a:t>
            </a:r>
            <a:endParaRPr lang="en-US" dirty="0"/>
          </a:p>
          <a:p>
            <a:pPr marL="0" indent="0">
              <a:buNone/>
            </a:pPr>
            <a:r>
              <a:rPr lang="en-US" sz="2800" b="1" dirty="0"/>
              <a:t>Funding: </a:t>
            </a:r>
            <a:r>
              <a:rPr lang="en-US" sz="2800" dirty="0"/>
              <a:t>NCR-SARE LNC20-436</a:t>
            </a:r>
          </a:p>
          <a:p>
            <a:pPr marL="0" indent="0">
              <a:buNone/>
            </a:pPr>
            <a:r>
              <a:rPr lang="en-US" sz="2000" dirty="0"/>
              <a:t>Lillian and Alex </a:t>
            </a:r>
            <a:r>
              <a:rPr lang="en-US" sz="2000" dirty="0" err="1"/>
              <a:t>Feir</a:t>
            </a:r>
            <a:r>
              <a:rPr lang="en-US" sz="2000" dirty="0"/>
              <a:t> Wisconsin Distinguished Fellowship in Entomology</a:t>
            </a:r>
            <a:endParaRPr lang="en-US" sz="2800" dirty="0"/>
          </a:p>
        </p:txBody>
      </p:sp>
      <p:pic>
        <p:nvPicPr>
          <p:cNvPr id="5" name="Picture 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BE8994DE-615A-45CF-B658-0A0DF8D8D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015" y="2149443"/>
            <a:ext cx="6106985" cy="435133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329373C-0034-47C3-8C24-0E53B9CF0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782" y="127413"/>
            <a:ext cx="1533144" cy="13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31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661BFE1-8C64-F640-B2ED-56057BC03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3" y="141514"/>
            <a:ext cx="11941628" cy="6574972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23903202-D218-FC76-5AC4-C5AA8CB76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815" y="2108466"/>
            <a:ext cx="1731829" cy="173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67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68082-0FD1-4485-A8B0-01B10628E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7FB85-3CF8-4AD9-900F-5617972C2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179" y="2345021"/>
            <a:ext cx="11154017" cy="369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</a:rPr>
              <a:t>Overwintering adults are active in spring when temperatures exceed 49° F</a:t>
            </a: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</a:rPr>
              <a:t>Populations grow on spring weeds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</a:rPr>
              <a:t>Move into strawberry around blossom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Populations persist throughout season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52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DB90EDA9-2517-46EC-B6D4-3918D0478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5490A-EAE8-49FE-9651-D4E23335B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anchor="b">
            <a:normAutofit/>
          </a:bodyPr>
          <a:lstStyle/>
          <a:p>
            <a:r>
              <a:rPr lang="en-US" sz="5200"/>
              <a:t>Damage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449B1F2-532C-44C7-8AC7-28EA15EE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http://www.omafra.gov.on.ca/IPM/images/strawberries/disorders/frost-injury/strawberry_frosprot_strawf2_01_zoom.jpg?rand=85479319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4"/>
          <a:stretch/>
        </p:blipFill>
        <p:spPr bwMode="auto">
          <a:xfrm>
            <a:off x="7684008" y="10"/>
            <a:ext cx="4507992" cy="293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EE7D3784-5CF9-4282-9B1C-52395785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0E23-1B7F-4D68-84DF-90F5CBC59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Feed on buds, flowers, and fruit causing fruit malformation (‘</a:t>
            </a:r>
            <a:r>
              <a:rPr lang="en-US" sz="2800" dirty="0" err="1"/>
              <a:t>catfacing</a:t>
            </a:r>
            <a:r>
              <a:rPr lang="en-US" sz="2800" dirty="0"/>
              <a:t>’) and apical seediness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Often damage entire cluster</a:t>
            </a:r>
          </a:p>
        </p:txBody>
      </p:sp>
      <p:pic>
        <p:nvPicPr>
          <p:cNvPr id="3074" name="Picture 2" descr="Tarnished Plant Bugs in Strawberries - Door County Pul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r="5567" b="-4"/>
          <a:stretch/>
        </p:blipFill>
        <p:spPr bwMode="auto">
          <a:xfrm>
            <a:off x="7684008" y="3172968"/>
            <a:ext cx="4507992" cy="368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F35CC0-C132-40C4-A6E2-4AB0D0DD9823}"/>
              </a:ext>
            </a:extLst>
          </p:cNvPr>
          <p:cNvSpPr txBox="1"/>
          <p:nvPr/>
        </p:nvSpPr>
        <p:spPr>
          <a:xfrm>
            <a:off x="7165570" y="6401384"/>
            <a:ext cx="20409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TPB</a:t>
            </a:r>
            <a:endParaRPr lang="en-US" sz="2400" b="1" i="1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196C0F-995C-486C-9A49-6B4B372CC788}"/>
              </a:ext>
            </a:extLst>
          </p:cNvPr>
          <p:cNvSpPr txBox="1"/>
          <p:nvPr/>
        </p:nvSpPr>
        <p:spPr>
          <a:xfrm>
            <a:off x="10875758" y="2421465"/>
            <a:ext cx="1555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Frost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442421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8" name="Rectangle 138">
            <a:extLst>
              <a:ext uri="{FF2B5EF4-FFF2-40B4-BE49-F238E27FC236}">
                <a16:creationId xmlns:a16="http://schemas.microsoft.com/office/drawing/2014/main" id="{DB90EDA9-2517-46EC-B6D4-3918D0478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C04A0-B73F-474E-84E8-FF5494BE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anchor="b">
            <a:normAutofit/>
          </a:bodyPr>
          <a:lstStyle/>
          <a:p>
            <a:r>
              <a:rPr lang="en-US" sz="5200" dirty="0"/>
              <a:t>Monitoring and Managing </a:t>
            </a:r>
            <a:r>
              <a:rPr lang="en-US" sz="5200" i="1" dirty="0"/>
              <a:t>Lygus</a:t>
            </a:r>
          </a:p>
        </p:txBody>
      </p:sp>
      <p:sp>
        <p:nvSpPr>
          <p:cNvPr id="5129" name="Rectangle 140">
            <a:extLst>
              <a:ext uri="{FF2B5EF4-FFF2-40B4-BE49-F238E27FC236}">
                <a16:creationId xmlns:a16="http://schemas.microsoft.com/office/drawing/2014/main" id="{D449B1F2-532C-44C7-8AC7-28EA15EE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plant, person, person, garden&#10;&#10;Description automatically generated">
            <a:extLst>
              <a:ext uri="{FF2B5EF4-FFF2-40B4-BE49-F238E27FC236}">
                <a16:creationId xmlns:a16="http://schemas.microsoft.com/office/drawing/2014/main" id="{C5E47A36-6DB2-4D07-9969-8B7CA61885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0"/>
          <a:stretch/>
        </p:blipFill>
        <p:spPr>
          <a:xfrm>
            <a:off x="7860208" y="239418"/>
            <a:ext cx="4214007" cy="2743200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EE7D3784-5CF9-4282-9B1C-52395785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02B12-1A08-4D35-A1A7-AE864E711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019891"/>
            <a:ext cx="6272784" cy="3631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Sweep sampling (pre-bloom) – Threshold: 4 adults/20 sweeps</a:t>
            </a:r>
          </a:p>
          <a:p>
            <a:pPr marL="0" indent="0">
              <a:buNone/>
            </a:pPr>
            <a:r>
              <a:rPr lang="en-US" dirty="0"/>
              <a:t>Tapping flowers – Threshold: 1 insect/1-4 clusters</a:t>
            </a:r>
          </a:p>
          <a:p>
            <a:pPr marL="0" indent="0">
              <a:buNone/>
            </a:pPr>
            <a:r>
              <a:rPr lang="en-US" dirty="0"/>
              <a:t>Sticky traps for monitoring movement</a:t>
            </a:r>
          </a:p>
          <a:p>
            <a:pPr marL="0" indent="0">
              <a:buNone/>
            </a:pPr>
            <a:r>
              <a:rPr lang="en-US" sz="2300" dirty="0"/>
              <a:t>	</a:t>
            </a:r>
            <a:r>
              <a:rPr lang="en-US" sz="2000" dirty="0"/>
              <a:t>White currently standard</a:t>
            </a:r>
          </a:p>
          <a:p>
            <a:pPr marL="0" indent="0">
              <a:buNone/>
            </a:pPr>
            <a:r>
              <a:rPr lang="en-US" sz="2000" dirty="0"/>
              <a:t>	Other colors may be better</a:t>
            </a:r>
            <a:r>
              <a:rPr lang="en-US" sz="2000" baseline="30000" dirty="0"/>
              <a:t>1,2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2A9E3-2CBA-79FE-F740-09AFC1EE2D82}"/>
              </a:ext>
            </a:extLst>
          </p:cNvPr>
          <p:cNvSpPr txBox="1"/>
          <p:nvPr/>
        </p:nvSpPr>
        <p:spPr>
          <a:xfrm flipH="1">
            <a:off x="87086" y="6396335"/>
            <a:ext cx="5192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1. </a:t>
            </a:r>
            <a:r>
              <a:rPr lang="en-US" sz="1200" dirty="0" err="1"/>
              <a:t>Wold</a:t>
            </a:r>
            <a:r>
              <a:rPr lang="en-US" sz="1200" dirty="0"/>
              <a:t> and Hutchison, 2003, </a:t>
            </a:r>
            <a:r>
              <a:rPr lang="en-US" sz="1200" i="1" dirty="0"/>
              <a:t>Journal of Economic Entomology</a:t>
            </a:r>
          </a:p>
          <a:p>
            <a:r>
              <a:rPr lang="en-US" sz="1200" dirty="0"/>
              <a:t>2. </a:t>
            </a:r>
            <a:r>
              <a:rPr lang="en-US" sz="1200" dirty="0" err="1"/>
              <a:t>Legrande</a:t>
            </a:r>
            <a:r>
              <a:rPr lang="en-US" sz="1200" dirty="0"/>
              <a:t> and Los, 2003, </a:t>
            </a:r>
            <a:r>
              <a:rPr lang="en-US" sz="1200" i="1" dirty="0"/>
              <a:t>Florida Entomologist</a:t>
            </a:r>
            <a:endParaRPr lang="en-US" sz="1200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F809B73-C060-4ADF-157B-578E55AC4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208" y="3222036"/>
            <a:ext cx="4215384" cy="322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9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410CB4-B5F8-47BC-B820-C36D73736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197" y="1400490"/>
            <a:ext cx="7232821" cy="1535051"/>
          </a:xfrm>
        </p:spPr>
        <p:txBody>
          <a:bodyPr anchor="b">
            <a:normAutofit/>
          </a:bodyPr>
          <a:lstStyle/>
          <a:p>
            <a:r>
              <a:rPr lang="en-US" sz="5200" dirty="0"/>
              <a:t>TPB Color Preference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29220-CE0E-471F-A834-B7E90C231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0" r="6498"/>
          <a:stretch/>
        </p:blipFill>
        <p:spPr>
          <a:xfrm>
            <a:off x="20" y="10"/>
            <a:ext cx="4505305" cy="6857990"/>
          </a:xfrm>
          <a:prstGeom prst="rect">
            <a:avLst/>
          </a:prstGeom>
        </p:spPr>
      </p:pic>
      <p:sp>
        <p:nvSpPr>
          <p:cNvPr id="11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585B3-6066-47FA-82EC-A7DAE8701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2953829"/>
            <a:ext cx="6272784" cy="32231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Compared capture of TPB across Red, White, Blue, Yellow and Clear sticky cards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10 complete randomized blocks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 week-long sampling periods in late-July and late-August</a:t>
            </a:r>
          </a:p>
        </p:txBody>
      </p:sp>
    </p:spTree>
    <p:extLst>
      <p:ext uri="{BB962C8B-B14F-4D97-AF65-F5344CB8AC3E}">
        <p14:creationId xmlns:p14="http://schemas.microsoft.com/office/powerpoint/2010/main" val="704607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6838569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6" y="978619"/>
            <a:ext cx="5991244" cy="1106424"/>
          </a:xfrm>
        </p:spPr>
        <p:txBody>
          <a:bodyPr>
            <a:normAutofit/>
          </a:bodyPr>
          <a:lstStyle/>
          <a:p>
            <a:r>
              <a:rPr lang="en-US" sz="3200" dirty="0"/>
              <a:t>TPB Color Preference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8" y="2093976"/>
            <a:ext cx="5846683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05A19F-3C92-4415-BF8A-66B3979B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5993892" cy="3560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Red sticky cards caught 733% more TPB than white traps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White traps marketed for TPB monitoring performed worst</a:t>
            </a:r>
          </a:p>
        </p:txBody>
      </p:sp>
      <p:pic>
        <p:nvPicPr>
          <p:cNvPr id="9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0F908966-FFD4-CC59-FB17-452C1293A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9" y="134229"/>
            <a:ext cx="4078840" cy="649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03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71B19-AD6F-465C-841C-6CF654D99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Chemical Control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433C3-634A-4800-8E58-A60864E3C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9E6C51-6E69-2576-D936-02E4F6783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72" y="2140294"/>
            <a:ext cx="10810056" cy="45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41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bug&#10;&#10;Description automatically generated with low confidence">
            <a:extLst>
              <a:ext uri="{FF2B5EF4-FFF2-40B4-BE49-F238E27FC236}">
                <a16:creationId xmlns:a16="http://schemas.microsoft.com/office/drawing/2014/main" id="{D6868BCE-E3AC-43B5-B767-8E6DD5892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4" r="-2" b="17414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195" r="-2" b="2478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4BF54-D0C7-4C18-8A2B-5204B7DD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/>
              <a:t>Biological Control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D9A3F6-8647-43BB-81C5-4B144B911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5339318" cy="3664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8-10 Native parasitoids</a:t>
            </a:r>
          </a:p>
          <a:p>
            <a:pPr marL="0" indent="0">
              <a:buNone/>
            </a:pPr>
            <a:r>
              <a:rPr lang="en-US" sz="2800" i="1" dirty="0" err="1"/>
              <a:t>Peristenus</a:t>
            </a:r>
            <a:r>
              <a:rPr lang="en-US" sz="2800" i="1" dirty="0"/>
              <a:t> </a:t>
            </a:r>
            <a:r>
              <a:rPr lang="en-US" sz="2800" i="1" dirty="0" err="1"/>
              <a:t>digoneutis</a:t>
            </a:r>
            <a:r>
              <a:rPr lang="en-US" sz="2800" i="1" dirty="0"/>
              <a:t> </a:t>
            </a:r>
            <a:endParaRPr lang="en-US" sz="2800" dirty="0"/>
          </a:p>
          <a:p>
            <a:pPr marL="457200" lvl="1" indent="0">
              <a:buNone/>
            </a:pPr>
            <a:r>
              <a:rPr lang="en-US" sz="2400" dirty="0"/>
              <a:t>Introduced in the 1980s</a:t>
            </a:r>
          </a:p>
          <a:p>
            <a:pPr marL="457200" lvl="1" indent="0">
              <a:buNone/>
            </a:pPr>
            <a:r>
              <a:rPr lang="en-US" sz="2400" dirty="0"/>
              <a:t>Not yet observed in Wisconsin </a:t>
            </a:r>
          </a:p>
          <a:p>
            <a:pPr marL="0" indent="0">
              <a:buNone/>
            </a:pPr>
            <a:r>
              <a:rPr lang="en-US" sz="2800" dirty="0"/>
              <a:t>Generalist predators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5440326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8130</TotalTime>
  <Words>779</Words>
  <Application>Microsoft Office PowerPoint</Application>
  <PresentationFormat>Widescreen</PresentationFormat>
  <Paragraphs>143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Avenir Next LT Pro</vt:lpstr>
      <vt:lpstr>Calibri</vt:lpstr>
      <vt:lpstr>Neue Haas Grotesk Text Pro</vt:lpstr>
      <vt:lpstr>AccentBoxVTI</vt:lpstr>
      <vt:lpstr>Alfalfa Perimeter Strips Reduce Tarnished Plant Bug Populations in June-Bearing Strawberry Fields</vt:lpstr>
      <vt:lpstr>Lygus Bugs</vt:lpstr>
      <vt:lpstr>Seasonality</vt:lpstr>
      <vt:lpstr>Damage</vt:lpstr>
      <vt:lpstr>Monitoring and Managing Lygus</vt:lpstr>
      <vt:lpstr>TPB Color Preference</vt:lpstr>
      <vt:lpstr>TPB Color Preference</vt:lpstr>
      <vt:lpstr>Chemical Control</vt:lpstr>
      <vt:lpstr>Biological Control</vt:lpstr>
      <vt:lpstr>Cultural Control</vt:lpstr>
      <vt:lpstr>Trap Cropping</vt:lpstr>
      <vt:lpstr>Trap Cropping</vt:lpstr>
      <vt:lpstr>Hypothesis</vt:lpstr>
      <vt:lpstr>Plot Layout</vt:lpstr>
      <vt:lpstr>Plot Establishment</vt:lpstr>
      <vt:lpstr>Sampling</vt:lpstr>
      <vt:lpstr>TPB Density</vt:lpstr>
      <vt:lpstr>Movement between strawberry and alfalfa</vt:lpstr>
      <vt:lpstr>Movement between strawberry and alfalfa</vt:lpstr>
      <vt:lpstr>Enzyme-Linked Immunosorbant Assay</vt:lpstr>
      <vt:lpstr>TPB Movement</vt:lpstr>
      <vt:lpstr>Conclusions </vt:lpstr>
      <vt:lpstr>Implementing Alfalfa Trap Cropping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Alfalfa Trap Cropping to Manage Tarnished Plant Bug in WI Strawberry</dc:title>
  <dc:creator>matt hetherington</dc:creator>
  <cp:lastModifiedBy>MATTHEW HETHERINGTON</cp:lastModifiedBy>
  <cp:revision>34</cp:revision>
  <dcterms:created xsi:type="dcterms:W3CDTF">2021-01-21T15:57:32Z</dcterms:created>
  <dcterms:modified xsi:type="dcterms:W3CDTF">2023-01-25T16:07:26Z</dcterms:modified>
</cp:coreProperties>
</file>